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9.xml" ContentType="application/vnd.openxmlformats-officedocument.theme+xml"/>
  <Override PartName="/ppt/tags/tag10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811" r:id="rId5"/>
    <p:sldMasterId id="2147483823" r:id="rId6"/>
    <p:sldMasterId id="2147483835" r:id="rId7"/>
    <p:sldMasterId id="2147483847" r:id="rId8"/>
    <p:sldMasterId id="2147483860" r:id="rId9"/>
    <p:sldMasterId id="2147483873" r:id="rId10"/>
    <p:sldMasterId id="2147483886" r:id="rId11"/>
    <p:sldMasterId id="2147484084" r:id="rId12"/>
  </p:sldMasterIdLst>
  <p:notesMasterIdLst>
    <p:notesMasterId r:id="rId20"/>
  </p:notesMasterIdLst>
  <p:handoutMasterIdLst>
    <p:handoutMasterId r:id="rId21"/>
  </p:handoutMasterIdLst>
  <p:sldIdLst>
    <p:sldId id="2145706588" r:id="rId13"/>
    <p:sldId id="2145706611" r:id="rId14"/>
    <p:sldId id="2145706628" r:id="rId15"/>
    <p:sldId id="2145706610" r:id="rId16"/>
    <p:sldId id="2145706656" r:id="rId17"/>
    <p:sldId id="2145706657" r:id="rId18"/>
    <p:sldId id="2145706487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SemiBold"/>
      <p:bold r:id="rId32"/>
      <p:boldItalic r:id="rId33"/>
    </p:embeddedFont>
    <p:embeddedFont>
      <p:font typeface="Poppins Black"/>
      <p:bold r:id="rId34"/>
      <p:boldItalic r:id="rId35"/>
    </p:embeddedFont>
    <p:embeddedFont>
      <p:font typeface="Poppins ExtraBold" panose="00000900000000000000"/>
      <p:bold r:id="rId36"/>
      <p:boldItalic r:id="rId37"/>
    </p:embeddedFont>
    <p:embeddedFont>
      <p:font typeface="Poppins ExtraLight"/>
      <p:regular r:id="rId38"/>
      <p:italic r:id="rId39"/>
    </p:embeddedFont>
    <p:embeddedFont>
      <p:font typeface="Poppins SemiBold" panose="00000700000000000000"/>
      <p:bold r:id="rId40"/>
      <p:boldItalic r:id="rId41"/>
    </p:embeddedFont>
    <p:embeddedFont>
      <p:font typeface="Roboto Light"/>
      <p:regular r:id="rId42"/>
      <p: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</p:embeddedFontLst>
  <p:custDataLst>
    <p:tags r:id="rId49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9C9C71E9-FCDC-46B8-AB1D-2663999325D4}">
          <p14:sldIdLst>
            <p14:sldId id="2145706588"/>
          </p14:sldIdLst>
        </p14:section>
        <p14:section name="Nimetön osa" id="{65E8435A-E397-442A-9738-75FE5969806E}">
          <p14:sldIdLst>
            <p14:sldId id="2145706611"/>
            <p14:sldId id="2145706628"/>
            <p14:sldId id="2145706610"/>
            <p14:sldId id="2145706656"/>
            <p14:sldId id="2145706657"/>
            <p14:sldId id="21457064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kka-Hietala, Minni" initials="SHM" lastIdx="1" clrIdx="0">
    <p:extLst>
      <p:ext uri="{19B8F6BF-5375-455C-9EA6-DF929625EA0E}">
        <p15:presenceInfo xmlns:p15="http://schemas.microsoft.com/office/powerpoint/2012/main" userId="S::minni.sarkka-hietala@deloitte.fi::a87db7ec-a367-4b3c-8be5-d4ecb5482a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0EC"/>
    <a:srgbClr val="EBE1EA"/>
    <a:srgbClr val="FF0066"/>
    <a:srgbClr val="FF33CC"/>
    <a:srgbClr val="CCFFCC"/>
    <a:srgbClr val="00CCFF"/>
    <a:srgbClr val="669900"/>
    <a:srgbClr val="CCCCFF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02" autoAdjust="0"/>
  </p:normalViewPr>
  <p:slideViewPr>
    <p:cSldViewPr snapToGrid="0">
      <p:cViewPr varScale="1">
        <p:scale>
          <a:sx n="68" d="100"/>
          <a:sy n="68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9A1D90-2062-4389-87F9-585146E556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01021-3A79-4440-B80F-9C75F8D83D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853A-5794-4DA2-A4AB-D0B3309F55E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F46FD-EC29-4A71-8B66-F048A9CE3B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070E1-5855-4CA1-AA81-014DBD8F1E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BC9D7-328C-4D91-947D-35E3F9B8E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12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596AC-646C-44FC-954B-4161BE572F04}" type="datetimeFigureOut">
              <a:rPr lang="fi-FI" smtClean="0"/>
              <a:t>8.3.2022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28D0-16EF-4BE3-B2E3-7BACDBE867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94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728D0-16EF-4BE3-B2E3-7BACDBE8671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34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728D0-16EF-4BE3-B2E3-7BACDBE8671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3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728D0-16EF-4BE3-B2E3-7BACDBE8671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44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84EC-70B5-43F0-85DE-6328B14E6C0F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6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4FCAC9C-93C3-4BF3-AA69-FB92EE27B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53A0D-6841-4B42-BD5B-AC1A73F1AE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7E8D1426-897D-4DFC-843A-4DB9244C8424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2938" y="2033191"/>
            <a:ext cx="5332663" cy="2757312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56682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562001" y="751022"/>
            <a:ext cx="5157259" cy="440304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E246AFC9-5C3D-485C-ACA3-25EF505B42F5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4069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 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288005" y="-481189"/>
            <a:ext cx="7668127" cy="7666943"/>
          </a:xfrm>
          <a:custGeom>
            <a:avLst/>
            <a:gdLst>
              <a:gd name="connsiteX0" fmla="*/ 5751095 w 11502190"/>
              <a:gd name="connsiteY0" fmla="*/ 0 h 11502190"/>
              <a:gd name="connsiteX1" fmla="*/ 11502190 w 11502190"/>
              <a:gd name="connsiteY1" fmla="*/ 5751095 h 11502190"/>
              <a:gd name="connsiteX2" fmla="*/ 5751095 w 11502190"/>
              <a:gd name="connsiteY2" fmla="*/ 11502190 h 11502190"/>
              <a:gd name="connsiteX3" fmla="*/ 0 w 11502190"/>
              <a:gd name="connsiteY3" fmla="*/ 5751095 h 11502190"/>
              <a:gd name="connsiteX4" fmla="*/ 5751095 w 11502190"/>
              <a:gd name="connsiteY4" fmla="*/ 0 h 115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190" h="11502190">
                <a:moveTo>
                  <a:pt x="5751095" y="0"/>
                </a:moveTo>
                <a:cubicBezTo>
                  <a:pt x="8927337" y="0"/>
                  <a:pt x="11502190" y="2574853"/>
                  <a:pt x="11502190" y="5751095"/>
                </a:cubicBezTo>
                <a:cubicBezTo>
                  <a:pt x="11502190" y="8927337"/>
                  <a:pt x="8927337" y="11502190"/>
                  <a:pt x="5751095" y="11502190"/>
                </a:cubicBezTo>
                <a:cubicBezTo>
                  <a:pt x="2574853" y="11502190"/>
                  <a:pt x="0" y="8927337"/>
                  <a:pt x="0" y="5751095"/>
                </a:cubicBezTo>
                <a:cubicBezTo>
                  <a:pt x="0" y="2574853"/>
                  <a:pt x="2574853" y="0"/>
                  <a:pt x="57510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005A9B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016570" y="996964"/>
            <a:ext cx="5640693" cy="433888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112356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75368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15184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55000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A90DB7F7-082A-419B-8715-36B6B5B3CDA8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1030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069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343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5343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3D0F0290-5A58-4977-A227-C1622EDACA36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57522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2642" y="2182894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A9EFE29F-1A50-4B17-AE63-10671D4EAD2A}" type="datetime1">
              <a:rPr lang="fi-FI" smtClean="0"/>
              <a:t>8.3.2022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54166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F7F628A-854B-4C99-BA4C-8590327F1445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25277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02" y="923115"/>
            <a:ext cx="10206009" cy="4444815"/>
          </a:xfrm>
          <a:prstGeom prst="rect">
            <a:avLst/>
          </a:prstGeom>
        </p:spPr>
        <p:txBody>
          <a:bodyPr/>
          <a:lstStyle>
            <a:lvl1pPr>
              <a:defRPr sz="21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1866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1600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083BAEBC-D262-4027-928E-B83F748C798E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20533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06FD4D92-BC22-44CB-A8DF-150AE5B78145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9042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09384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1566161-9E2C-4A0C-B626-D0B4BE1F3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DEC7E-5326-4131-9336-902152B25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FA1C-FF6E-4BA6-81A6-19CA30AF47F1}" type="datetime1">
              <a:rPr lang="fi-FI" smtClean="0"/>
              <a:t>8.3.2022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88B5-D842-4874-B534-160E9258EB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4176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B8CEEF30-0E85-4232-989B-08A3241BDD0F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766057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66197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EC65DE82-FC9B-4C51-9FD6-B501887F636E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2938" y="2033191"/>
            <a:ext cx="5332663" cy="2757312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224340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562001" y="751022"/>
            <a:ext cx="5157259" cy="440304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10ABC6D5-F00D-49A0-ABEC-5C47629A1601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6668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 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288005" y="-481189"/>
            <a:ext cx="7668127" cy="7666943"/>
          </a:xfrm>
          <a:custGeom>
            <a:avLst/>
            <a:gdLst>
              <a:gd name="connsiteX0" fmla="*/ 5751095 w 11502190"/>
              <a:gd name="connsiteY0" fmla="*/ 0 h 11502190"/>
              <a:gd name="connsiteX1" fmla="*/ 11502190 w 11502190"/>
              <a:gd name="connsiteY1" fmla="*/ 5751095 h 11502190"/>
              <a:gd name="connsiteX2" fmla="*/ 5751095 w 11502190"/>
              <a:gd name="connsiteY2" fmla="*/ 11502190 h 11502190"/>
              <a:gd name="connsiteX3" fmla="*/ 0 w 11502190"/>
              <a:gd name="connsiteY3" fmla="*/ 5751095 h 11502190"/>
              <a:gd name="connsiteX4" fmla="*/ 5751095 w 11502190"/>
              <a:gd name="connsiteY4" fmla="*/ 0 h 115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190" h="11502190">
                <a:moveTo>
                  <a:pt x="5751095" y="0"/>
                </a:moveTo>
                <a:cubicBezTo>
                  <a:pt x="8927337" y="0"/>
                  <a:pt x="11502190" y="2574853"/>
                  <a:pt x="11502190" y="5751095"/>
                </a:cubicBezTo>
                <a:cubicBezTo>
                  <a:pt x="11502190" y="8927337"/>
                  <a:pt x="8927337" y="11502190"/>
                  <a:pt x="5751095" y="11502190"/>
                </a:cubicBezTo>
                <a:cubicBezTo>
                  <a:pt x="2574853" y="11502190"/>
                  <a:pt x="0" y="8927337"/>
                  <a:pt x="0" y="5751095"/>
                </a:cubicBezTo>
                <a:cubicBezTo>
                  <a:pt x="0" y="2574853"/>
                  <a:pt x="2574853" y="0"/>
                  <a:pt x="57510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005A9B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016570" y="996964"/>
            <a:ext cx="5640693" cy="433888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448702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75368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15184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55000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53E03EEA-D61F-4513-B31F-F9DD9525B54D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6960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069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343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5343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821C97A5-239D-4041-93AA-05E4CF5257DC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08894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2642" y="2182894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A1EAD781-CB61-4AD3-9DE9-8AE9B6A12261}" type="datetime1">
              <a:rPr lang="fi-FI" smtClean="0"/>
              <a:t>8.3.2022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1717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50D2098E-69C5-4C80-B8B8-B0C7C4224553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35504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02" y="923115"/>
            <a:ext cx="10206009" cy="4444815"/>
          </a:xfrm>
          <a:prstGeom prst="rect">
            <a:avLst/>
          </a:prstGeom>
        </p:spPr>
        <p:txBody>
          <a:bodyPr/>
          <a:lstStyle>
            <a:lvl1pPr>
              <a:defRPr sz="21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1866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1600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C96DEE90-EA34-41BA-9D91-BD2A2802EC03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9373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2E69FE4-0D14-42F3-8ED8-B83ACA2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987F8-229E-46EB-8188-78F976D74A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004AAA91-F803-446B-9D8D-62FF6B4ECA9A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8537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02256293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AE-B843-4884-9297-006A8F55FB91}" type="datetime1">
              <a:rPr lang="fi-FI" smtClean="0"/>
              <a:t>8.3.2022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88B5-D842-4874-B534-160E9258EB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7120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37F45260-84B9-4252-84B9-BF6BDD90FB2C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766057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265794"/>
      </p:ext>
    </p:extLst>
  </p:cSld>
  <p:clrMapOvr>
    <a:masterClrMapping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8E94C0DB-CFBA-4B35-A1F2-6BFF0122DFA7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2938" y="2033191"/>
            <a:ext cx="5332663" cy="2757312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9241031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562001" y="751022"/>
            <a:ext cx="5157259" cy="440304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2FCCC254-6CBB-49B1-AB26-93E4E512A711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98476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 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288005" y="-481189"/>
            <a:ext cx="7668127" cy="7666943"/>
          </a:xfrm>
          <a:custGeom>
            <a:avLst/>
            <a:gdLst>
              <a:gd name="connsiteX0" fmla="*/ 5751095 w 11502190"/>
              <a:gd name="connsiteY0" fmla="*/ 0 h 11502190"/>
              <a:gd name="connsiteX1" fmla="*/ 11502190 w 11502190"/>
              <a:gd name="connsiteY1" fmla="*/ 5751095 h 11502190"/>
              <a:gd name="connsiteX2" fmla="*/ 5751095 w 11502190"/>
              <a:gd name="connsiteY2" fmla="*/ 11502190 h 11502190"/>
              <a:gd name="connsiteX3" fmla="*/ 0 w 11502190"/>
              <a:gd name="connsiteY3" fmla="*/ 5751095 h 11502190"/>
              <a:gd name="connsiteX4" fmla="*/ 5751095 w 11502190"/>
              <a:gd name="connsiteY4" fmla="*/ 0 h 115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190" h="11502190">
                <a:moveTo>
                  <a:pt x="5751095" y="0"/>
                </a:moveTo>
                <a:cubicBezTo>
                  <a:pt x="8927337" y="0"/>
                  <a:pt x="11502190" y="2574853"/>
                  <a:pt x="11502190" y="5751095"/>
                </a:cubicBezTo>
                <a:cubicBezTo>
                  <a:pt x="11502190" y="8927337"/>
                  <a:pt x="8927337" y="11502190"/>
                  <a:pt x="5751095" y="11502190"/>
                </a:cubicBezTo>
                <a:cubicBezTo>
                  <a:pt x="2574853" y="11502190"/>
                  <a:pt x="0" y="8927337"/>
                  <a:pt x="0" y="5751095"/>
                </a:cubicBezTo>
                <a:cubicBezTo>
                  <a:pt x="0" y="2574853"/>
                  <a:pt x="2574853" y="0"/>
                  <a:pt x="57510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005A9B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016570" y="996964"/>
            <a:ext cx="5640693" cy="433888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666330"/>
      </p:ext>
    </p:extLst>
  </p:cSld>
  <p:clrMapOvr>
    <a:masterClrMapping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75368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15184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55000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A6F8483D-6A6B-45AB-A38E-A6E23279E19B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7550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069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343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5343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D92C21E5-3572-4F3D-9BD4-9419C438956C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70490"/>
      </p:ext>
    </p:extLst>
  </p:cSld>
  <p:clrMapOvr>
    <a:masterClrMapping/>
  </p:clrMapOvr>
  <p:transition spd="slow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2642" y="2182894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AF65B2A3-128D-4307-A316-973A6644F9B1}" type="datetime1">
              <a:rPr lang="fi-FI" smtClean="0"/>
              <a:t>8.3.2022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4166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39BBCE-72EB-4416-82B5-95E4D23AD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C5F59-1A73-4A2D-ACD6-B8171302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F58F9A3C-CDF6-4CCF-9926-242A9A6E7CFC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96249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02" y="923115"/>
            <a:ext cx="10206009" cy="4444815"/>
          </a:xfrm>
          <a:prstGeom prst="rect">
            <a:avLst/>
          </a:prstGeom>
        </p:spPr>
        <p:txBody>
          <a:bodyPr/>
          <a:lstStyle>
            <a:lvl1pPr>
              <a:defRPr sz="21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1866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1600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23D7A37-F333-451A-A75A-A059D6603F40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54191"/>
      </p:ext>
    </p:extLst>
  </p:cSld>
  <p:clrMapOvr>
    <a:masterClrMapping/>
  </p:clrMapOvr>
  <p:transition spd="slow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D1FF5C83-7642-4DB2-8BE8-0311DEA58589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1511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39307919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4A2-DCAB-4E8E-849B-92D21794DBAC}" type="datetime1">
              <a:rPr lang="fi-FI" smtClean="0"/>
              <a:t>8.3.2022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88B5-D842-4874-B534-160E9258EB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6837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D34-AD3B-438C-92B0-9699857F3D78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9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B6CCF-4A6C-4CF2-81A9-169BDCA23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13919-E40D-4E1C-91AE-4EC0629995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40283-3B0C-4D0D-BE44-5667AE81A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6688D-317B-46E6-8381-0BFD0E9AE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8FE91E8-160A-4795-8140-A27E90907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5B6EE-4BD2-4FA8-B567-08DB7C3DC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62931-1CE2-4D82-AD64-F416F6FD3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BE6B3-307D-41F0-B2A8-C4BA8B7F3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3B558-6B57-4598-B3E8-8733F4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A294842E-CE57-4D76-A40E-B0D99D26E1A6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28AD-5ED4-4BF6-839E-DB31408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890241-FB3C-4BAC-8DB3-B8C21250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14D83-E6A2-42CD-93B8-2757E8E6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6" name="Picture 1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AB84055-9B6F-4667-A415-4141BF2F6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71F456E-EC89-42DF-8E0F-AF14097D3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4" y="1686720"/>
            <a:ext cx="3649916" cy="3474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7861D-71CD-4784-A6DE-E6BC1DB56222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44C952-ACC9-4870-B87B-DE9F734A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2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0F3E8B-B9D6-401B-89DB-DECA733F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C8CA8-8603-41A4-9DD3-10B814481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oitusruutu_tumma_fuksia_kuvio">
    <p:bg>
      <p:bgPr>
        <a:gradFill>
          <a:gsLst>
            <a:gs pos="0">
              <a:schemeClr val="accent6">
                <a:lumMod val="75000"/>
              </a:schemeClr>
            </a:gs>
            <a:gs pos="68000">
              <a:srgbClr val="DE0079"/>
            </a:gs>
            <a:gs pos="36000">
              <a:srgbClr val="E6007E"/>
            </a:gs>
            <a:gs pos="100000">
              <a:schemeClr val="accent6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3000">
                <a:srgbClr val="DE0079"/>
              </a:gs>
              <a:gs pos="44000">
                <a:srgbClr val="E6007E"/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C8CA8-8603-41A4-9DD3-10B814481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4FCAC9C-93C3-4BF3-AA69-FB92EE27B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53A0D-6841-4B42-BD5B-AC1A73F1AE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1566161-9E2C-4A0C-B626-D0B4BE1F3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DEC7E-5326-4131-9336-902152B25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2E69FE4-0D14-42F3-8ED8-B83ACA2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987F8-229E-46EB-8188-78F976D74A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39BBCE-72EB-4416-82B5-95E4D23AD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C5F59-1A73-4A2D-ACD6-B8171302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8FE91E8-160A-4795-8140-A27E90907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5B6EE-4BD2-4FA8-B567-08DB7C3DC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6FF84AC5-682C-4ADD-8FBE-74398EA7A13F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2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45D64B0B-4278-43B0-AF27-05F386C10817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0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2CD-E67A-48D8-85FB-E255AB0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436C9D6-3632-4FA2-9429-AFE0997E2526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F563A7-F7AD-4616-9D1D-1AE82E267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75A9-52D8-4ED0-96C2-C69FE48EEDDD}" type="datetime1">
              <a:rPr lang="fi-FI" smtClean="0"/>
              <a:t>8.3.2022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9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13E34C-B036-4245-917E-99D2893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A3BDAD07-4051-4654-8511-B9160FA11D65}" type="datetime1">
              <a:rPr lang="fi-FI" smtClean="0"/>
              <a:t>8.3.2022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950A81C-68BB-4D18-9483-4D08863A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CC7B966-876A-403D-8087-11DB5C27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9320C-73B2-4D2C-8217-5358A9F1F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1E5-B65B-4FF5-B618-DE8F9C07D137}" type="datetime1">
              <a:rPr lang="fi-FI" smtClean="0"/>
              <a:t>8.3.2022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5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A6D2-023E-4E61-8197-E0359C813BF8}" type="datetime1">
              <a:rPr lang="fi-FI" smtClean="0"/>
              <a:t>8.3.2022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9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4AC1-841E-41C8-AF63-3D9485E4DA12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4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9044F-FCBB-4029-9E23-FDB769B471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9C038-5957-40E0-B1CF-CFF1D573A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8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98B9D-FEAE-4ECD-B0F4-4094482A8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2CD-E67A-48D8-85FB-E255AB0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27ED5BE2-B7AF-403E-818A-AC988F839444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F563A7-F7AD-4616-9D1D-1AE82E267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00DCB-7161-46F8-98A1-B14A12FA3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588A0-7B6A-460B-9E61-0B1E3C34B5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2ADAF-8754-4CBB-B2D1-1331D17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7B995B-39BF-44D4-988C-8C346A16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B8B122C-4305-4D0B-A2FA-D71C3E41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AF265-CBF7-48D7-9C80-7B57889C64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CA46-5CAF-40BC-BA6C-D8820079DFA1}" type="datetime1">
              <a:rPr lang="fi-FI" smtClean="0"/>
              <a:t>8.3.2022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8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76B6-7A9D-4997-A825-B15B04E54B51}" type="datetime1">
              <a:rPr lang="fi-FI" smtClean="0"/>
              <a:t>8.3.2022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D2C7BF-71D4-48BF-9DD2-FE65AF4A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90" y="812800"/>
            <a:ext cx="5496219" cy="52324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4213E-8A70-4CDD-9D43-D0A90C3E1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2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7A58-ACE8-422D-89C8-C151B2E37004}" type="datetime1">
              <a:rPr lang="fi-FI" smtClean="0"/>
              <a:t>8.3.2022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317966050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0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385E-FF45-4B77-B11A-CD204BA4F5FD}" type="datetime1">
              <a:rPr lang="fi-FI" smtClean="0"/>
              <a:t>8.3.2022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4090704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20B20-D0B9-412C-A986-EE4A299C2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12402-4326-4965-85DC-B1C3CB99F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6ACCA-7C79-452D-AC6D-E7CE0118E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2BFA-D1B1-4F10-9C2D-643307B963F0}" type="datetime1">
              <a:rPr lang="fi-FI" smtClean="0"/>
              <a:t>8.3.2022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5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E4A42AB-E5D2-487E-A666-3E81D0EC4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806FA-A7F8-4680-B00C-DC11DE1C9C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06A6A-500D-4A81-A3A7-C636B9A8F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AF58029-5C3F-4E73-9857-1AC430FAE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2B7A3-2663-4A44-A26A-8324E29C4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4AE66-04F3-4FC4-827B-3D825FC2FB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7FA65-2EFB-4FAE-93DF-18B27B9B5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D27C9-8603-41B8-86B2-143B00789D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5C3D7A0-CEE8-4810-AC66-8EEF4782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7BB2D-8403-4821-A23A-A7F9980B16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6F2C5-68ED-495F-AA1D-095F742BE8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C7CBFF0-AFA3-42D3-93F0-41E668754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0B143-9B6A-4DE3-8C57-E3A879D0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12E5-9A56-4EEE-96ED-C97AE7E626F1}" type="datetime1">
              <a:rPr lang="fi-FI" smtClean="0"/>
              <a:t>8.3.2022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3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13E34C-B036-4245-917E-99D2893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32E2344-CCBF-4647-A16A-C617232C0854}" type="datetime1">
              <a:rPr lang="fi-FI" smtClean="0"/>
              <a:t>8.3.2022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950A81C-68BB-4D18-9483-4D08863A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CC7B966-876A-403D-8087-11DB5C27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9320C-73B2-4D2C-8217-5358A9F1F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8F9D-13A3-4626-9E3D-49D09D588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36CB3-C464-4EE8-A100-EA1F3F701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2D9FD-2B12-421C-90EC-2996F4D49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2B46A89-505B-4C00-9603-774EE16B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9463F-722D-4A14-A275-2C0DE27D3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A4C3A-646D-4F4B-9ECB-183D2126A0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A0A90A8-9FE0-4C37-82BD-085ACB37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EE8DD-F6DC-42C1-837C-34C80E116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46F1-38DD-4FD1-8721-CA84885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F0F28-7AEF-4281-9330-AB1ACB57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0CAC-F315-437A-9BFB-68AAEB7FEF77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9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FA221-AA95-4298-AD12-8A88E18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3271"/>
            <a:ext cx="262890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3D4-E8DF-45BF-9698-44476027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3271"/>
            <a:ext cx="77343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6862-73F1-439D-8C19-8718EF178EBF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7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4E3-1AC5-4649-859F-14F5ACF71339}" type="datetime1">
              <a:rPr lang="fi-FI" smtClean="0"/>
              <a:t>8.3.2022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3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B6CCF-4A6C-4CF2-81A9-169BDCA23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708A-3E2C-4D33-821B-B383FABDA4EB}" type="datetime1">
              <a:rPr lang="fi-FI" smtClean="0"/>
              <a:t>8.3.2022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1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1F47-FFBA-4868-A0A3-84E21796F718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9044F-FCBB-4029-9E23-FDB769B471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9C038-5957-40E0-B1CF-CFF1D573A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98B9D-FEAE-4ECD-B0F4-4094482A8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00DCB-7161-46F8-98A1-B14A12FA3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588A0-7B6A-460B-9E61-0B1E3C34B5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2ADAF-8754-4CBB-B2D1-1331D17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7B995B-39BF-44D4-988C-8C346A16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B8B122C-4305-4D0B-A2FA-D71C3E41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AF265-CBF7-48D7-9C80-7B57889C64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7A75-DF67-4ADC-9FB0-2E9A47A66C77}" type="datetime1">
              <a:rPr lang="fi-FI" smtClean="0"/>
              <a:t>8.3.2022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71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1DC9-7C48-4984-A0DB-5891A01AEE31}" type="datetime1">
              <a:rPr lang="fi-FI" smtClean="0"/>
              <a:t>8.3.2022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D2C7BF-71D4-48BF-9DD2-FE65AF4A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90" y="812800"/>
            <a:ext cx="5496219" cy="52324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4213E-8A70-4CDD-9D43-D0A90C3E1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2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13919-E40D-4E1C-91AE-4EC0629995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8F54-8EC3-4BAD-8B37-8AF506B9794F}" type="datetime1">
              <a:rPr lang="fi-FI" smtClean="0"/>
              <a:t>8.3.2022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7501312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179E-10AB-4224-8F06-9AEBB6DAE164}" type="datetime1">
              <a:rPr lang="fi-FI" smtClean="0"/>
              <a:t>8.3.2022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14869723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20B20-D0B9-412C-A986-EE4A299C2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12402-4326-4965-85DC-B1C3CB99F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6ACCA-7C79-452D-AC6D-E7CE0118E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E4A42AB-E5D2-487E-A666-3E81D0EC4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806FA-A7F8-4680-B00C-DC11DE1C9C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06A6A-500D-4A81-A3A7-C636B9A8F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AF58029-5C3F-4E73-9857-1AC430FAE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2B7A3-2663-4A44-A26A-8324E29C4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4AE66-04F3-4FC4-827B-3D825FC2FB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7FA65-2EFB-4FAE-93DF-18B27B9B5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40283-3B0C-4D0D-BE44-5667AE81A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D27C9-8603-41B8-86B2-143B00789D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5C3D7A0-CEE8-4810-AC66-8EEF4782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7BB2D-8403-4821-A23A-A7F9980B16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6F2C5-68ED-495F-AA1D-095F742BE8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C7CBFF0-AFA3-42D3-93F0-41E668754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0B143-9B6A-4DE3-8C57-E3A879D0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242D-0D1B-4DBD-B72B-537786893A77}" type="datetime1">
              <a:rPr lang="fi-FI" smtClean="0"/>
              <a:t>8.3.2022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5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8F9D-13A3-4626-9E3D-49D09D588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36CB3-C464-4EE8-A100-EA1F3F701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2D9FD-2B12-421C-90EC-2996F4D49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2B46A89-505B-4C00-9603-774EE16B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9463F-722D-4A14-A275-2C0DE27D3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6688D-317B-46E6-8381-0BFD0E9AE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A4C3A-646D-4F4B-9ECB-183D2126A0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A0A90A8-9FE0-4C37-82BD-085ACB37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EE8DD-F6DC-42C1-837C-34C80E116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46F1-38DD-4FD1-8721-CA84885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F0F28-7AEF-4281-9330-AB1ACB57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6A86-748F-47CC-8B32-E4CAEC271095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4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FA221-AA95-4298-AD12-8A88E18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3271"/>
            <a:ext cx="262890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3D4-E8DF-45BF-9698-44476027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3271"/>
            <a:ext cx="77343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DDC9-D886-4856-8058-B2CB225E48F6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1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306564A9-750F-4F97-8BA8-0B1868194ED1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766058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186684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E0CF90C5-412A-4C84-A6C6-D9D1C4A969A9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2939" y="2033191"/>
            <a:ext cx="5332663" cy="2757312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21994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562002" y="751023"/>
            <a:ext cx="5157259" cy="440304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6F01423B-5556-4EFE-9952-1939357DBDDE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91477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 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288004" y="-481188"/>
            <a:ext cx="7668127" cy="7666943"/>
          </a:xfrm>
          <a:custGeom>
            <a:avLst/>
            <a:gdLst>
              <a:gd name="connsiteX0" fmla="*/ 5751095 w 11502190"/>
              <a:gd name="connsiteY0" fmla="*/ 0 h 11502190"/>
              <a:gd name="connsiteX1" fmla="*/ 11502190 w 11502190"/>
              <a:gd name="connsiteY1" fmla="*/ 5751095 h 11502190"/>
              <a:gd name="connsiteX2" fmla="*/ 5751095 w 11502190"/>
              <a:gd name="connsiteY2" fmla="*/ 11502190 h 11502190"/>
              <a:gd name="connsiteX3" fmla="*/ 0 w 11502190"/>
              <a:gd name="connsiteY3" fmla="*/ 5751095 h 11502190"/>
              <a:gd name="connsiteX4" fmla="*/ 5751095 w 11502190"/>
              <a:gd name="connsiteY4" fmla="*/ 0 h 115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190" h="11502190">
                <a:moveTo>
                  <a:pt x="5751095" y="0"/>
                </a:moveTo>
                <a:cubicBezTo>
                  <a:pt x="8927337" y="0"/>
                  <a:pt x="11502190" y="2574853"/>
                  <a:pt x="11502190" y="5751095"/>
                </a:cubicBezTo>
                <a:cubicBezTo>
                  <a:pt x="11502190" y="8927337"/>
                  <a:pt x="8927337" y="11502190"/>
                  <a:pt x="5751095" y="11502190"/>
                </a:cubicBezTo>
                <a:cubicBezTo>
                  <a:pt x="2574853" y="11502190"/>
                  <a:pt x="0" y="8927337"/>
                  <a:pt x="0" y="5751095"/>
                </a:cubicBezTo>
                <a:cubicBezTo>
                  <a:pt x="0" y="2574853"/>
                  <a:pt x="2574853" y="0"/>
                  <a:pt x="57510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005A9B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016571" y="996965"/>
            <a:ext cx="5640693" cy="433888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26473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75368" y="962380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15184" y="962380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55000" y="962380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FFF98CF7-CEB3-4B21-8AE9-F1B2EB9C2720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255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070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344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5344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8E43DE4F-08D0-4956-B2A5-1DE764BA2D6A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62931-1CE2-4D82-AD64-F416F6FD3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2642" y="2182895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8860153D-A692-48C2-8427-F6796894578C}" type="datetime1">
              <a:rPr lang="fi-FI" smtClean="0"/>
              <a:t>8.3.2022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68930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8EE7A455-6F2B-4ABA-A4E1-962D267C64D4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507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03" y="923116"/>
            <a:ext cx="10206009" cy="4444815"/>
          </a:xfrm>
          <a:prstGeom prst="rect">
            <a:avLst/>
          </a:prstGeom>
        </p:spPr>
        <p:txBody>
          <a:bodyPr/>
          <a:lstStyle>
            <a:lvl1pPr>
              <a:defRPr sz="21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1866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1600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3B87FE8E-4615-451A-A870-FCC61B6D4B11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7075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156FBE95-B400-4481-9311-5F835DB9F7A3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63052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524042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785853" y="866141"/>
            <a:ext cx="5933407" cy="4929512"/>
          </a:xfrm>
          <a:prstGeom prst="rect">
            <a:avLst/>
          </a:prstGeom>
        </p:spPr>
        <p:txBody>
          <a:bodyPr/>
          <a:lstStyle>
            <a:lvl1pP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66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3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3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1053" y="866141"/>
            <a:ext cx="4438316" cy="4587333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83273" y="6335041"/>
            <a:ext cx="447842" cy="30536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rgbClr val="005A9B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8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D060F890-2C95-428D-A2F2-D9779C983F59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766058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9916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025A4AE6-C6AA-47B1-8CD5-4B4609C710A4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2939" y="2033191"/>
            <a:ext cx="5332663" cy="2757312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529220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562002" y="751023"/>
            <a:ext cx="5157259" cy="440304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CC84FA8A-1325-4135-B1DB-857DD596D5BC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50563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 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288004" y="-481188"/>
            <a:ext cx="7668127" cy="7666943"/>
          </a:xfrm>
          <a:custGeom>
            <a:avLst/>
            <a:gdLst>
              <a:gd name="connsiteX0" fmla="*/ 5751095 w 11502190"/>
              <a:gd name="connsiteY0" fmla="*/ 0 h 11502190"/>
              <a:gd name="connsiteX1" fmla="*/ 11502190 w 11502190"/>
              <a:gd name="connsiteY1" fmla="*/ 5751095 h 11502190"/>
              <a:gd name="connsiteX2" fmla="*/ 5751095 w 11502190"/>
              <a:gd name="connsiteY2" fmla="*/ 11502190 h 11502190"/>
              <a:gd name="connsiteX3" fmla="*/ 0 w 11502190"/>
              <a:gd name="connsiteY3" fmla="*/ 5751095 h 11502190"/>
              <a:gd name="connsiteX4" fmla="*/ 5751095 w 11502190"/>
              <a:gd name="connsiteY4" fmla="*/ 0 h 115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190" h="11502190">
                <a:moveTo>
                  <a:pt x="5751095" y="0"/>
                </a:moveTo>
                <a:cubicBezTo>
                  <a:pt x="8927337" y="0"/>
                  <a:pt x="11502190" y="2574853"/>
                  <a:pt x="11502190" y="5751095"/>
                </a:cubicBezTo>
                <a:cubicBezTo>
                  <a:pt x="11502190" y="8927337"/>
                  <a:pt x="8927337" y="11502190"/>
                  <a:pt x="5751095" y="11502190"/>
                </a:cubicBezTo>
                <a:cubicBezTo>
                  <a:pt x="2574853" y="11502190"/>
                  <a:pt x="0" y="8927337"/>
                  <a:pt x="0" y="5751095"/>
                </a:cubicBezTo>
                <a:cubicBezTo>
                  <a:pt x="0" y="2574853"/>
                  <a:pt x="2574853" y="0"/>
                  <a:pt x="57510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005A9B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016571" y="996965"/>
            <a:ext cx="5640693" cy="433888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10983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75368" y="962380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15184" y="962380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55000" y="962380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B2F9CD28-08B7-4C9E-B75D-8F366717F2B6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697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BE6B3-307D-41F0-B2A8-C4BA8B7F3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070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344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5344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F00C14A1-C778-4977-B9A9-1E32FEA1745D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4093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2642" y="2182895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E518D3EB-E872-47B6-8F33-AE46CA1D5A19}" type="datetime1">
              <a:rPr lang="fi-FI" smtClean="0"/>
              <a:t>8.3.2022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8089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CCBA1F7C-A032-4105-8358-B5B54F7C4488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85836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03" y="923116"/>
            <a:ext cx="10206009" cy="4444815"/>
          </a:xfrm>
          <a:prstGeom prst="rect">
            <a:avLst/>
          </a:prstGeom>
        </p:spPr>
        <p:txBody>
          <a:bodyPr/>
          <a:lstStyle>
            <a:lvl1pPr>
              <a:defRPr sz="21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1866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1600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07B36E22-A2F3-41E8-B3A6-A08B920F4243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709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F050FED0-A539-4F61-97F4-28540A6FE429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7546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524042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785853" y="866141"/>
            <a:ext cx="5933407" cy="4929512"/>
          </a:xfrm>
          <a:prstGeom prst="rect">
            <a:avLst/>
          </a:prstGeom>
        </p:spPr>
        <p:txBody>
          <a:bodyPr/>
          <a:lstStyle>
            <a:lvl1pP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66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3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3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1053" y="866141"/>
            <a:ext cx="4438316" cy="4587333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83273" y="6335041"/>
            <a:ext cx="447842" cy="30536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rgbClr val="005A9B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32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9E351A81-4310-4120-93FD-2EEC2F2EFF24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766058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118403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938E9003-B070-4F27-8DA0-3E696E0BE259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2939" y="2033191"/>
            <a:ext cx="5332663" cy="2757312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055471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562002" y="751023"/>
            <a:ext cx="5157259" cy="440304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7B6C53FD-E89B-40C1-AAE0-3512B8E1C13E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94090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 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288004" y="-481188"/>
            <a:ext cx="7668127" cy="7666943"/>
          </a:xfrm>
          <a:custGeom>
            <a:avLst/>
            <a:gdLst>
              <a:gd name="connsiteX0" fmla="*/ 5751095 w 11502190"/>
              <a:gd name="connsiteY0" fmla="*/ 0 h 11502190"/>
              <a:gd name="connsiteX1" fmla="*/ 11502190 w 11502190"/>
              <a:gd name="connsiteY1" fmla="*/ 5751095 h 11502190"/>
              <a:gd name="connsiteX2" fmla="*/ 5751095 w 11502190"/>
              <a:gd name="connsiteY2" fmla="*/ 11502190 h 11502190"/>
              <a:gd name="connsiteX3" fmla="*/ 0 w 11502190"/>
              <a:gd name="connsiteY3" fmla="*/ 5751095 h 11502190"/>
              <a:gd name="connsiteX4" fmla="*/ 5751095 w 11502190"/>
              <a:gd name="connsiteY4" fmla="*/ 0 h 115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190" h="11502190">
                <a:moveTo>
                  <a:pt x="5751095" y="0"/>
                </a:moveTo>
                <a:cubicBezTo>
                  <a:pt x="8927337" y="0"/>
                  <a:pt x="11502190" y="2574853"/>
                  <a:pt x="11502190" y="5751095"/>
                </a:cubicBezTo>
                <a:cubicBezTo>
                  <a:pt x="11502190" y="8927337"/>
                  <a:pt x="8927337" y="11502190"/>
                  <a:pt x="5751095" y="11502190"/>
                </a:cubicBezTo>
                <a:cubicBezTo>
                  <a:pt x="2574853" y="11502190"/>
                  <a:pt x="0" y="8927337"/>
                  <a:pt x="0" y="5751095"/>
                </a:cubicBezTo>
                <a:cubicBezTo>
                  <a:pt x="0" y="2574853"/>
                  <a:pt x="2574853" y="0"/>
                  <a:pt x="57510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005A9B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016571" y="996965"/>
            <a:ext cx="5640693" cy="433888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64020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3B558-6B57-4598-B3E8-8733F4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5552604A-B175-485B-A43B-71C444DF9965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28AD-5ED4-4BF6-839E-DB31408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890241-FB3C-4BAC-8DB3-B8C21250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14D83-E6A2-42CD-93B8-2757E8E6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6" name="Picture 1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AB84055-9B6F-4667-A415-4141BF2F6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71F456E-EC89-42DF-8E0F-AF14097D3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4" y="1686720"/>
            <a:ext cx="3649916" cy="3474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7861D-71CD-4784-A6DE-E6BC1DB56222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44C952-ACC9-4870-B87B-DE9F734A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4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75368" y="962380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15184" y="962380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55000" y="962380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B0DFFC24-38C4-4A59-A2CF-5BB13E113AE7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9959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070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344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5344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0E1E9E63-66FD-436F-AD62-97FE1428A788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2351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2642" y="2182895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8CB7B488-7F57-4A4E-9809-2CAB5DBE13B2}" type="datetime1">
              <a:rPr lang="fi-FI" smtClean="0"/>
              <a:t>8.3.2022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75024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689A73FC-72AD-4CD5-AD0F-9CFE3925683B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8371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03" y="923116"/>
            <a:ext cx="10206009" cy="4444815"/>
          </a:xfrm>
          <a:prstGeom prst="rect">
            <a:avLst/>
          </a:prstGeom>
        </p:spPr>
        <p:txBody>
          <a:bodyPr/>
          <a:lstStyle>
            <a:lvl1pPr>
              <a:defRPr sz="21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1866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1600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D3E574B5-3D13-4F03-B224-82A7714D0DE3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9130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78DD83B1-B98D-47DC-BEF7-D71AC794AB01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9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9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42739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524042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785853" y="866141"/>
            <a:ext cx="5933407" cy="4929512"/>
          </a:xfrm>
          <a:prstGeom prst="rect">
            <a:avLst/>
          </a:prstGeom>
        </p:spPr>
        <p:txBody>
          <a:bodyPr/>
          <a:lstStyle>
            <a:lvl1pP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66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3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3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1053" y="866141"/>
            <a:ext cx="4438316" cy="4587333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83273" y="6335041"/>
            <a:ext cx="447842" cy="30536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rgbClr val="005A9B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755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D78A86F0-3564-41FE-8533-C7F02CD853E7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766057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225829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1702BA5A-8496-448C-89B6-139DD992C50E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2938" y="2033191"/>
            <a:ext cx="5332663" cy="2757312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377581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09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562001" y="751022"/>
            <a:ext cx="5157259" cy="440304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94EC1D0E-30F3-454B-AD4A-264E131CCBA8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794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0F3E8B-B9D6-401B-89DB-DECA733F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C8CA8-8603-41A4-9DD3-10B814481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 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288005" y="-481189"/>
            <a:ext cx="7668127" cy="7666943"/>
          </a:xfrm>
          <a:custGeom>
            <a:avLst/>
            <a:gdLst>
              <a:gd name="connsiteX0" fmla="*/ 5751095 w 11502190"/>
              <a:gd name="connsiteY0" fmla="*/ 0 h 11502190"/>
              <a:gd name="connsiteX1" fmla="*/ 11502190 w 11502190"/>
              <a:gd name="connsiteY1" fmla="*/ 5751095 h 11502190"/>
              <a:gd name="connsiteX2" fmla="*/ 5751095 w 11502190"/>
              <a:gd name="connsiteY2" fmla="*/ 11502190 h 11502190"/>
              <a:gd name="connsiteX3" fmla="*/ 0 w 11502190"/>
              <a:gd name="connsiteY3" fmla="*/ 5751095 h 11502190"/>
              <a:gd name="connsiteX4" fmla="*/ 5751095 w 11502190"/>
              <a:gd name="connsiteY4" fmla="*/ 0 h 115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190" h="11502190">
                <a:moveTo>
                  <a:pt x="5751095" y="0"/>
                </a:moveTo>
                <a:cubicBezTo>
                  <a:pt x="8927337" y="0"/>
                  <a:pt x="11502190" y="2574853"/>
                  <a:pt x="11502190" y="5751095"/>
                </a:cubicBezTo>
                <a:cubicBezTo>
                  <a:pt x="11502190" y="8927337"/>
                  <a:pt x="8927337" y="11502190"/>
                  <a:pt x="5751095" y="11502190"/>
                </a:cubicBezTo>
                <a:cubicBezTo>
                  <a:pt x="2574853" y="11502190"/>
                  <a:pt x="0" y="8927337"/>
                  <a:pt x="0" y="5751095"/>
                </a:cubicBezTo>
                <a:cubicBezTo>
                  <a:pt x="0" y="2574853"/>
                  <a:pt x="2574853" y="0"/>
                  <a:pt x="57510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005A9B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016570" y="996964"/>
            <a:ext cx="5640693" cy="433888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2pPr>
            <a:lvl3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b="0" i="0">
                <a:solidFill>
                  <a:srgbClr val="005A9B"/>
                </a:solidFill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959333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75368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15184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55000" y="962379"/>
            <a:ext cx="3161632" cy="421107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B5A19212-BC7A-47FD-8201-4E5F477B2FE3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603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069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343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5343"/>
            <a:ext cx="5207000" cy="36495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3BCACDB7-5E5B-4745-B92D-B250BB0AEB88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36946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2642" y="2182894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FD2E85DB-26E4-463C-9F00-29ED32F5E7DC}" type="datetime1">
              <a:rPr lang="fi-FI" smtClean="0"/>
              <a:t>8.3.2022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6772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3203E3B7-DA66-45FB-B7BC-C57F15DCE17D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29098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02" y="923115"/>
            <a:ext cx="10206009" cy="4444815"/>
          </a:xfrm>
          <a:prstGeom prst="rect">
            <a:avLst/>
          </a:prstGeom>
        </p:spPr>
        <p:txBody>
          <a:bodyPr/>
          <a:lstStyle>
            <a:lvl1pPr>
              <a:defRPr sz="21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1866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1600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1333"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E9B6BAF1-37A7-495E-BEA5-88F14F3375E2}" type="datetime1">
              <a:rPr lang="fi-FI" smtClean="0"/>
              <a:t>8.3.2022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4362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FC7FD1A-4D9B-4DC4-94FD-BE765A208A31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5437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3556742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27F2-37F3-4CED-A244-7DF7E8C5D5BA}" type="datetime1">
              <a:rPr lang="fi-FI" smtClean="0"/>
              <a:t>8.3.2022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88B5-D842-4874-B534-160E9258EB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5580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A9B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E7F2C89-71E3-43F7-ACF6-85C974DFEE62}" type="datetime1">
              <a:rPr lang="fi-FI" smtClean="0"/>
              <a:t>8.3.2022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38600" y="6356428"/>
            <a:ext cx="41148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610600" y="6356428"/>
            <a:ext cx="2743200" cy="365068"/>
          </a:xfrm>
          <a:prstGeom prst="rect">
            <a:avLst/>
          </a:prstGeom>
        </p:spPr>
        <p:txBody>
          <a:bodyPr/>
          <a:lstStyle>
            <a:lvl1pPr>
              <a:defRPr sz="933"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fld id="{47CC6391-E5AA-4B2F-B19C-1C030F29CA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766057"/>
            <a:ext cx="10515600" cy="132588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5A9B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3938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2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3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4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ags" Target="../tags/tag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5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88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6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00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7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2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8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24.xm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vmlDrawing" Target="../drawings/vmlDrawing8.v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9" Type="http://schemas.openxmlformats.org/officeDocument/2006/relationships/slideLayout" Target="../slideLayouts/slideLayout173.xml"/><Relationship Id="rId21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168.xml"/><Relationship Id="rId42" Type="http://schemas.openxmlformats.org/officeDocument/2006/relationships/slideLayout" Target="../slideLayouts/slideLayout176.xml"/><Relationship Id="rId47" Type="http://schemas.openxmlformats.org/officeDocument/2006/relationships/slideLayout" Target="../slideLayouts/slideLayout181.xml"/><Relationship Id="rId50" Type="http://schemas.openxmlformats.org/officeDocument/2006/relationships/slideLayout" Target="../slideLayouts/slideLayout184.xml"/><Relationship Id="rId55" Type="http://schemas.openxmlformats.org/officeDocument/2006/relationships/theme" Target="../theme/theme9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3.xml"/><Relationship Id="rId41" Type="http://schemas.openxmlformats.org/officeDocument/2006/relationships/slideLayout" Target="../slideLayouts/slideLayout175.xml"/><Relationship Id="rId54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37" Type="http://schemas.openxmlformats.org/officeDocument/2006/relationships/slideLayout" Target="../slideLayouts/slideLayout171.xml"/><Relationship Id="rId40" Type="http://schemas.openxmlformats.org/officeDocument/2006/relationships/slideLayout" Target="../slideLayouts/slideLayout174.xml"/><Relationship Id="rId45" Type="http://schemas.openxmlformats.org/officeDocument/2006/relationships/slideLayout" Target="../slideLayouts/slideLayout179.xml"/><Relationship Id="rId53" Type="http://schemas.openxmlformats.org/officeDocument/2006/relationships/slideLayout" Target="../slideLayouts/slideLayout187.xml"/><Relationship Id="rId58" Type="http://schemas.openxmlformats.org/officeDocument/2006/relationships/oleObject" Target="../embeddings/oleObject9.bin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36" Type="http://schemas.openxmlformats.org/officeDocument/2006/relationships/slideLayout" Target="../slideLayouts/slideLayout170.xml"/><Relationship Id="rId49" Type="http://schemas.openxmlformats.org/officeDocument/2006/relationships/slideLayout" Target="../slideLayouts/slideLayout183.xml"/><Relationship Id="rId57" Type="http://schemas.openxmlformats.org/officeDocument/2006/relationships/tags" Target="../tags/tag10.xml"/><Relationship Id="rId61" Type="http://schemas.openxmlformats.org/officeDocument/2006/relationships/image" Target="../media/image3.png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65.xml"/><Relationship Id="rId44" Type="http://schemas.openxmlformats.org/officeDocument/2006/relationships/slideLayout" Target="../slideLayouts/slideLayout178.xml"/><Relationship Id="rId52" Type="http://schemas.openxmlformats.org/officeDocument/2006/relationships/slideLayout" Target="../slideLayouts/slideLayout186.xml"/><Relationship Id="rId60" Type="http://schemas.openxmlformats.org/officeDocument/2006/relationships/image" Target="../media/image2.pn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Relationship Id="rId35" Type="http://schemas.openxmlformats.org/officeDocument/2006/relationships/slideLayout" Target="../slideLayouts/slideLayout169.xml"/><Relationship Id="rId43" Type="http://schemas.openxmlformats.org/officeDocument/2006/relationships/slideLayout" Target="../slideLayouts/slideLayout177.xml"/><Relationship Id="rId48" Type="http://schemas.openxmlformats.org/officeDocument/2006/relationships/slideLayout" Target="../slideLayouts/slideLayout182.xml"/><Relationship Id="rId56" Type="http://schemas.openxmlformats.org/officeDocument/2006/relationships/vmlDrawing" Target="../drawings/vmlDrawing9.vml"/><Relationship Id="rId8" Type="http://schemas.openxmlformats.org/officeDocument/2006/relationships/slideLayout" Target="../slideLayouts/slideLayout142.xml"/><Relationship Id="rId51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67.xml"/><Relationship Id="rId38" Type="http://schemas.openxmlformats.org/officeDocument/2006/relationships/slideLayout" Target="../slideLayouts/slideLayout172.xml"/><Relationship Id="rId46" Type="http://schemas.openxmlformats.org/officeDocument/2006/relationships/slideLayout" Target="../slideLayouts/slideLayout180.xml"/><Relationship Id="rId5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715407-C651-43E6-BC8B-1CBB171C6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3378886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7" imgW="395" imgH="394" progId="TCLayout.ActiveDocument.1">
                  <p:embed/>
                </p:oleObj>
              </mc:Choice>
              <mc:Fallback>
                <p:oleObj name="think-cell Slide" r:id="rId57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715407-C651-43E6-BC8B-1CBB171C6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675C3-A68A-494B-A887-BB4F9C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11B-CC2F-4841-B144-357C828B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7E77B2-3C45-4416-950E-C31ABE3F3CB8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68" y="6242935"/>
            <a:ext cx="231755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778" r:id="rId3"/>
    <p:sldLayoutId id="2147483780" r:id="rId4"/>
    <p:sldLayoutId id="2147483779" r:id="rId5"/>
    <p:sldLayoutId id="2147483782" r:id="rId6"/>
    <p:sldLayoutId id="2147483781" r:id="rId7"/>
    <p:sldLayoutId id="2147483777" r:id="rId8"/>
    <p:sldLayoutId id="2147483783" r:id="rId9"/>
    <p:sldLayoutId id="2147483784" r:id="rId10"/>
    <p:sldLayoutId id="2147483786" r:id="rId11"/>
    <p:sldLayoutId id="2147483785" r:id="rId12"/>
    <p:sldLayoutId id="2147483788" r:id="rId13"/>
    <p:sldLayoutId id="2147483787" r:id="rId14"/>
    <p:sldLayoutId id="2147483650" r:id="rId15"/>
    <p:sldLayoutId id="2147483764" r:id="rId16"/>
    <p:sldLayoutId id="2147483713" r:id="rId17"/>
    <p:sldLayoutId id="2147483765" r:id="rId18"/>
    <p:sldLayoutId id="2147483652" r:id="rId19"/>
    <p:sldLayoutId id="2147483718" r:id="rId20"/>
    <p:sldLayoutId id="2147483651" r:id="rId21"/>
    <p:sldLayoutId id="2147483708" r:id="rId22"/>
    <p:sldLayoutId id="2147483734" r:id="rId23"/>
    <p:sldLayoutId id="2147483712" r:id="rId24"/>
    <p:sldLayoutId id="2147483735" r:id="rId25"/>
    <p:sldLayoutId id="2147483720" r:id="rId26"/>
    <p:sldLayoutId id="2147483736" r:id="rId27"/>
    <p:sldLayoutId id="2147483655" r:id="rId28"/>
    <p:sldLayoutId id="2147483802" r:id="rId29"/>
    <p:sldLayoutId id="2147483726" r:id="rId30"/>
    <p:sldLayoutId id="2147483727" r:id="rId31"/>
    <p:sldLayoutId id="2147483670" r:id="rId32"/>
    <p:sldLayoutId id="2147483737" r:id="rId33"/>
    <p:sldLayoutId id="2147483702" r:id="rId34"/>
    <p:sldLayoutId id="2147483738" r:id="rId35"/>
    <p:sldLayoutId id="2147483721" r:id="rId36"/>
    <p:sldLayoutId id="2147483739" r:id="rId37"/>
    <p:sldLayoutId id="2147483767" r:id="rId38"/>
    <p:sldLayoutId id="2147483770" r:id="rId39"/>
    <p:sldLayoutId id="2147483772" r:id="rId40"/>
    <p:sldLayoutId id="2147483789" r:id="rId41"/>
    <p:sldLayoutId id="2147483790" r:id="rId42"/>
    <p:sldLayoutId id="2147483791" r:id="rId43"/>
    <p:sldLayoutId id="2147483656" r:id="rId44"/>
    <p:sldLayoutId id="2147483657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658" r:id="rId52"/>
    <p:sldLayoutId id="2147483659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0">
          <a:solidFill>
            <a:schemeClr val="tx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9F92766-BE37-4D8F-AB73-23E3D40E89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29433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9F92766-BE37-4D8F-AB73-23E3D40E8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74" y="5418409"/>
            <a:ext cx="1748979" cy="11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7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slow">
    <p:push dir="u"/>
  </p:transition>
  <p:hf hdr="0" ftr="0"/>
  <p:txStyles>
    <p:titleStyle>
      <a:lvl1pPr algn="l" defTabSz="609478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70" indent="-152370" algn="l" defTabSz="6094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848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587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064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804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43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282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40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478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218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956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696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34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174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912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9F92766-BE37-4D8F-AB73-23E3D40E89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77881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9F92766-BE37-4D8F-AB73-23E3D40E8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74" y="5418409"/>
            <a:ext cx="1748979" cy="11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0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 spd="slow">
    <p:push dir="u"/>
  </p:transition>
  <p:hf hdr="0" ftr="0"/>
  <p:txStyles>
    <p:titleStyle>
      <a:lvl1pPr algn="l" defTabSz="609478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70" indent="-152370" algn="l" defTabSz="6094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848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587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064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804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43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282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40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478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218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956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696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34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174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912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9F92766-BE37-4D8F-AB73-23E3D40E89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46740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9F92766-BE37-4D8F-AB73-23E3D40E8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74" y="5418409"/>
            <a:ext cx="1748979" cy="11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 spd="slow">
    <p:push dir="u"/>
  </p:transition>
  <p:hf hdr="0" ftr="0"/>
  <p:txStyles>
    <p:titleStyle>
      <a:lvl1pPr algn="l" defTabSz="609478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70" indent="-152370" algn="l" defTabSz="6094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848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587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064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804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43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282" indent="-152370" algn="l" defTabSz="609478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40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478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218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956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696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34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174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912" algn="l" defTabSz="60947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9F92766-BE37-4D8F-AB73-23E3D40E89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102666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9F92766-BE37-4D8F-AB73-23E3D40E8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73" y="5418409"/>
            <a:ext cx="1748979" cy="11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ransition spd="slow">
    <p:push dir="u"/>
  </p:transition>
  <p:hf hdr="0" ftr="0"/>
  <p:txStyles>
    <p:titleStyle>
      <a:lvl1pPr algn="l" defTabSz="609539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85" indent="-152385" algn="l" defTabSz="6095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9F92766-BE37-4D8F-AB73-23E3D40E89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90976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9F92766-BE37-4D8F-AB73-23E3D40E8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73" y="5418409"/>
            <a:ext cx="1748979" cy="11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5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ransition spd="slow">
    <p:push dir="u"/>
  </p:transition>
  <p:hf hdr="0" ftr="0"/>
  <p:txStyles>
    <p:titleStyle>
      <a:lvl1pPr algn="l" defTabSz="609539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85" indent="-152385" algn="l" defTabSz="6095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9F92766-BE37-4D8F-AB73-23E3D40E89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751436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9F92766-BE37-4D8F-AB73-23E3D40E8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73" y="5418409"/>
            <a:ext cx="1748979" cy="11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0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ransition spd="slow">
    <p:push dir="u"/>
  </p:transition>
  <p:hf hdr="0" ftr="0"/>
  <p:txStyles>
    <p:titleStyle>
      <a:lvl1pPr algn="l" defTabSz="609539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85" indent="-152385" algn="l" defTabSz="6095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9F92766-BE37-4D8F-AB73-23E3D40E89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83150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9F92766-BE37-4D8F-AB73-23E3D40E8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73" y="5418409"/>
            <a:ext cx="1748979" cy="11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ransition spd="slow">
    <p:push dir="u"/>
  </p:transition>
  <p:hf hdr="0" ftr="0"/>
  <p:txStyles>
    <p:titleStyle>
      <a:lvl1pPr algn="l" defTabSz="609539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85" indent="-152385" algn="l" defTabSz="6095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5EA3D30-7FAC-406B-9DD1-8BCE0748A2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7"/>
            </p:custDataLst>
            <p:extLst>
              <p:ext uri="{D42A27DB-BD31-4B8C-83A1-F6EECF244321}">
                <p14:modId xmlns:p14="http://schemas.microsoft.com/office/powerpoint/2010/main" val="4240028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8" imgW="592" imgH="591" progId="TCLayout.ActiveDocument.1">
                  <p:embed/>
                </p:oleObj>
              </mc:Choice>
              <mc:Fallback>
                <p:oleObj name="think-cell Slide" r:id="rId5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5EA3D30-7FAC-406B-9DD1-8BCE0748A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675C3-A68A-494B-A887-BB4F9C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11B-CC2F-4841-B144-357C828B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316DA96C-9C5C-4D61-9DA6-02AD79FF6FCC}" type="datetime1">
              <a:rPr lang="fi-FI" smtClean="0"/>
              <a:t>8.3.2022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endParaRPr lang="fi-FI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68" y="6242935"/>
            <a:ext cx="231755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6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4103" r:id="rId19"/>
    <p:sldLayoutId id="2147484104" r:id="rId20"/>
    <p:sldLayoutId id="2147484105" r:id="rId21"/>
    <p:sldLayoutId id="2147484106" r:id="rId22"/>
    <p:sldLayoutId id="2147484107" r:id="rId23"/>
    <p:sldLayoutId id="2147484108" r:id="rId24"/>
    <p:sldLayoutId id="2147484109" r:id="rId25"/>
    <p:sldLayoutId id="2147484110" r:id="rId26"/>
    <p:sldLayoutId id="2147484111" r:id="rId27"/>
    <p:sldLayoutId id="2147484112" r:id="rId28"/>
    <p:sldLayoutId id="2147484113" r:id="rId29"/>
    <p:sldLayoutId id="2147484114" r:id="rId30"/>
    <p:sldLayoutId id="2147484115" r:id="rId31"/>
    <p:sldLayoutId id="2147484116" r:id="rId32"/>
    <p:sldLayoutId id="2147484117" r:id="rId33"/>
    <p:sldLayoutId id="2147484118" r:id="rId34"/>
    <p:sldLayoutId id="2147484119" r:id="rId35"/>
    <p:sldLayoutId id="2147484120" r:id="rId36"/>
    <p:sldLayoutId id="2147484121" r:id="rId37"/>
    <p:sldLayoutId id="2147484122" r:id="rId38"/>
    <p:sldLayoutId id="2147484123" r:id="rId39"/>
    <p:sldLayoutId id="2147484124" r:id="rId40"/>
    <p:sldLayoutId id="2147484125" r:id="rId41"/>
    <p:sldLayoutId id="2147484126" r:id="rId42"/>
    <p:sldLayoutId id="2147484127" r:id="rId43"/>
    <p:sldLayoutId id="2147484128" r:id="rId44"/>
    <p:sldLayoutId id="2147484129" r:id="rId45"/>
    <p:sldLayoutId id="2147484130" r:id="rId46"/>
    <p:sldLayoutId id="2147484131" r:id="rId47"/>
    <p:sldLayoutId id="2147484132" r:id="rId48"/>
    <p:sldLayoutId id="2147484133" r:id="rId49"/>
    <p:sldLayoutId id="2147484134" r:id="rId50"/>
    <p:sldLayoutId id="2147484135" r:id="rId51"/>
    <p:sldLayoutId id="2147484136" r:id="rId52"/>
    <p:sldLayoutId id="2147484137" r:id="rId53"/>
    <p:sldLayoutId id="2147484138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0">
          <a:solidFill>
            <a:schemeClr val="tx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0EAC1E-9630-4934-8BAC-8ADE23BD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5" y="2000187"/>
            <a:ext cx="7900559" cy="2387600"/>
          </a:xfrm>
        </p:spPr>
        <p:txBody>
          <a:bodyPr>
            <a:normAutofit/>
          </a:bodyPr>
          <a:lstStyle/>
          <a:p>
            <a:r>
              <a:rPr lang="fi-FI" sz="4800" dirty="0"/>
              <a:t>Vantaan ja Keravan hyvinvointialueen strategiaprosessi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F94203-F132-4D82-B147-CE51A733E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5" y="4712987"/>
            <a:ext cx="740716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Aluehallitus</a:t>
            </a:r>
          </a:p>
          <a:p>
            <a:r>
              <a:rPr lang="fi-FI" dirty="0"/>
              <a:t>15.3.2022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F81F511-02DD-45E7-9D6E-F3A09601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D4052BFA-D1B1-4F10-9C2D-643307B963F0}" type="datetime1">
              <a:rPr lang="fi-FI" smtClean="0"/>
              <a:t>8.3.2022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AEC4F-35CD-4728-AAF9-5730761C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2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81ED81-D100-489F-B565-D3C0B9C2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45" y="499571"/>
            <a:ext cx="9394048" cy="334595"/>
          </a:xfrm>
        </p:spPr>
        <p:txBody>
          <a:bodyPr>
            <a:noAutofit/>
          </a:bodyPr>
          <a:lstStyle/>
          <a:p>
            <a:r>
              <a:rPr lang="fi-FI" sz="2400">
                <a:solidFill>
                  <a:srgbClr val="7030A0"/>
                </a:solidFill>
              </a:rPr>
              <a:t>Lainsäädännön edellyttämät strategiset ohjausasiakirjat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40BF50-039D-44D0-BA43-38A5E63CAC03}"/>
              </a:ext>
            </a:extLst>
          </p:cNvPr>
          <p:cNvSpPr/>
          <p:nvPr/>
        </p:nvSpPr>
        <p:spPr bwMode="gray">
          <a:xfrm>
            <a:off x="589445" y="1153606"/>
            <a:ext cx="10936806" cy="2855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fi-FI" sz="1400" b="1">
                <a:solidFill>
                  <a:schemeClr val="tx1"/>
                </a:solidFill>
                <a:latin typeface="+mj-lt"/>
              </a:rPr>
              <a:t>Hyvinvointialuestrategia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F64DA-07DD-4198-989C-8D5B73CCC50B}"/>
              </a:ext>
            </a:extLst>
          </p:cNvPr>
          <p:cNvSpPr txBox="1"/>
          <p:nvPr/>
        </p:nvSpPr>
        <p:spPr>
          <a:xfrm>
            <a:off x="589445" y="1476609"/>
            <a:ext cx="10936805" cy="63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/>
              <a:t>Hyvinvointialueella on oltava strategia, jossa aluevaltuusto päättää </a:t>
            </a:r>
            <a:r>
              <a:rPr lang="fi-FI" sz="1100" u="sng" dirty="0"/>
              <a:t>hyvinvointialueen toiminnan ja talouden pitkän aikavälin tavoitteista</a:t>
            </a:r>
            <a:endParaRPr lang="fi-FI" sz="1100" dirty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schemeClr val="tx1"/>
                </a:solidFill>
              </a:rPr>
              <a:t>Hyvinvointialueen strategiassa tulee ottaa huomioon: asukkaiden</a:t>
            </a:r>
            <a:r>
              <a:rPr lang="fi-FI" sz="1100" b="1" dirty="0">
                <a:solidFill>
                  <a:schemeClr val="tx1"/>
                </a:solidFill>
              </a:rPr>
              <a:t> </a:t>
            </a:r>
            <a:r>
              <a:rPr lang="fi-FI" sz="1100" dirty="0">
                <a:solidFill>
                  <a:schemeClr val="tx1"/>
                </a:solidFill>
              </a:rPr>
              <a:t>hyvinvoinnin edistäminen hyvinvointialueen tehtäväalalla;</a:t>
            </a:r>
            <a:r>
              <a:rPr lang="fi-FI" sz="1100" b="1" dirty="0">
                <a:solidFill>
                  <a:schemeClr val="tx1"/>
                </a:solidFill>
              </a:rPr>
              <a:t> </a:t>
            </a:r>
            <a:r>
              <a:rPr lang="fi-FI" sz="1100" dirty="0">
                <a:solidFill>
                  <a:schemeClr val="tx1"/>
                </a:solidFill>
              </a:rPr>
              <a:t>palvelujen järjestämistä ja tuottamista koskevat strategiset linjaukset; hyvinvointialueen tehtäviä koskevissa laeissa säädetyt palvelutavoitteet; </a:t>
            </a:r>
            <a:r>
              <a:rPr lang="fi-FI" sz="1100" dirty="0"/>
              <a:t>o</a:t>
            </a:r>
            <a:r>
              <a:rPr lang="fi-FI" sz="1100" dirty="0">
                <a:solidFill>
                  <a:schemeClr val="tx1"/>
                </a:solidFill>
              </a:rPr>
              <a:t>mistajapolitiikka; henkilöstöpolitiikka sekä asukkaiden osallistumis- ja vaikuttamismahdollisuudet</a:t>
            </a:r>
            <a:endParaRPr lang="fi-FI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C1EFFD-147B-4B25-BCB0-37254754506D}"/>
              </a:ext>
            </a:extLst>
          </p:cNvPr>
          <p:cNvSpPr/>
          <p:nvPr/>
        </p:nvSpPr>
        <p:spPr bwMode="gray">
          <a:xfrm>
            <a:off x="589445" y="2206533"/>
            <a:ext cx="5330090" cy="225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fi-FI" sz="1200" b="1">
                <a:solidFill>
                  <a:schemeClr val="tx1"/>
                </a:solidFill>
                <a:latin typeface="+mj-lt"/>
              </a:rPr>
              <a:t>Sote-palvelustrategia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348A47-0E3B-4D3E-8F81-16C154ACA413}"/>
              </a:ext>
            </a:extLst>
          </p:cNvPr>
          <p:cNvSpPr/>
          <p:nvPr/>
        </p:nvSpPr>
        <p:spPr bwMode="gray">
          <a:xfrm>
            <a:off x="6215762" y="2206533"/>
            <a:ext cx="5310489" cy="225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fi-FI" sz="1200" b="1">
                <a:solidFill>
                  <a:schemeClr val="tx1"/>
                </a:solidFill>
                <a:latin typeface="+mj-lt"/>
              </a:rPr>
              <a:t>Pelastustoimen palvelutasopäätös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35644-9E4E-4503-A0E2-474E421B6F3D}"/>
              </a:ext>
            </a:extLst>
          </p:cNvPr>
          <p:cNvSpPr txBox="1"/>
          <p:nvPr/>
        </p:nvSpPr>
        <p:spPr>
          <a:xfrm>
            <a:off x="589445" y="2419060"/>
            <a:ext cx="5506554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prstClr val="black"/>
                </a:solidFill>
              </a:rPr>
              <a:t>Alueen laadittava taloutensa ja toimintansa suunnittelua ja johtamista varten palvelustrategia osana hyvinvointialuestrategiaa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prstClr val="black"/>
                </a:solidFill>
              </a:rPr>
              <a:t>Palvelustrategiassa hyvinvointialue päättää järjestämisvastuulleen kuuluvan </a:t>
            </a:r>
            <a:r>
              <a:rPr lang="fi-FI" sz="1100" u="sng" dirty="0">
                <a:solidFill>
                  <a:prstClr val="black"/>
                </a:solidFill>
              </a:rPr>
              <a:t>sosiaali- ja terveydenhuollon pitkän aikavälin tavoitteet </a:t>
            </a:r>
            <a:r>
              <a:rPr lang="fi-FI" sz="1100" dirty="0">
                <a:solidFill>
                  <a:prstClr val="black"/>
                </a:solidFill>
              </a:rPr>
              <a:t>sekä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prstClr val="black"/>
                </a:solidFill>
              </a:rPr>
              <a:t>tavoitteet sille, </a:t>
            </a:r>
            <a:r>
              <a:rPr lang="fi-FI" sz="1100" u="sng" dirty="0">
                <a:solidFill>
                  <a:prstClr val="black"/>
                </a:solidFill>
              </a:rPr>
              <a:t>miten</a:t>
            </a:r>
            <a:r>
              <a:rPr lang="fi-FI" sz="1100" dirty="0">
                <a:solidFill>
                  <a:prstClr val="black"/>
                </a:solidFill>
              </a:rPr>
              <a:t> palvelut toteutetaan ottaen huomioon asukkaiden tarpeet, paikalliset olosuhteet, palvelujen saatavuus ja saavutettavuus sekä kustannusvaikuttavuus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48D964-03BA-4CC8-9A24-D0FBAE9EA71B}"/>
              </a:ext>
            </a:extLst>
          </p:cNvPr>
          <p:cNvSpPr txBox="1"/>
          <p:nvPr/>
        </p:nvSpPr>
        <p:spPr>
          <a:xfrm>
            <a:off x="6232964" y="2452461"/>
            <a:ext cx="53104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>
                <a:solidFill>
                  <a:prstClr val="black"/>
                </a:solidFill>
              </a:rPr>
              <a:t>Aluevaltuusto päättää pelastustoimen palvelutasosta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>
                <a:solidFill>
                  <a:prstClr val="black"/>
                </a:solidFill>
              </a:rPr>
              <a:t>Otettava huomioon kansallisesti merkittävät riskit, selvitettävä alueella esiintyvät uhkat ja arvioitava niistä aiheutuvat riskit sekä määriteltävä toiminnan tavoitteet, käytettävät voimavarat, tuotettavat palvelut ja niiden taso.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>
                <a:solidFill>
                  <a:prstClr val="black"/>
                </a:solidFill>
              </a:rPr>
              <a:t>Huomioitava valtioneuvoston vahvistamat valtakunnalliset strategiset tavoitteet.</a:t>
            </a:r>
            <a:endParaRPr lang="fi-FI" sz="1100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34023B-55DA-4462-83C8-EE80AB3C1188}"/>
              </a:ext>
            </a:extLst>
          </p:cNvPr>
          <p:cNvSpPr/>
          <p:nvPr/>
        </p:nvSpPr>
        <p:spPr bwMode="gray">
          <a:xfrm>
            <a:off x="589445" y="3768408"/>
            <a:ext cx="5330089" cy="2380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88900" rIns="36000" bIns="88900" rtlCol="0" anchor="ctr"/>
          <a:lstStyle/>
          <a:p>
            <a:pPr algn="ctr">
              <a:lnSpc>
                <a:spcPct val="106000"/>
              </a:lnSpc>
            </a:pPr>
            <a:r>
              <a:rPr lang="fi-FI" sz="1200" b="1">
                <a:solidFill>
                  <a:schemeClr val="bg1"/>
                </a:solidFill>
                <a:latin typeface="+mj-lt"/>
              </a:rPr>
              <a:t>     </a:t>
            </a:r>
            <a:r>
              <a:rPr lang="fi-FI" sz="1200" b="1">
                <a:solidFill>
                  <a:schemeClr val="tx1"/>
                </a:solidFill>
                <a:latin typeface="+mj-lt"/>
              </a:rPr>
              <a:t>Talousarvio ja -suunnitelma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DE173-B459-43C3-93FF-154A71C6521C}"/>
              </a:ext>
            </a:extLst>
          </p:cNvPr>
          <p:cNvSpPr/>
          <p:nvPr/>
        </p:nvSpPr>
        <p:spPr bwMode="gray">
          <a:xfrm>
            <a:off x="6215762" y="3768407"/>
            <a:ext cx="5310489" cy="2380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88900" rIns="36000" bIns="88900" rtlCol="0" anchor="ctr"/>
          <a:lstStyle/>
          <a:p>
            <a:pPr algn="ctr">
              <a:lnSpc>
                <a:spcPct val="106000"/>
              </a:lnSpc>
            </a:pPr>
            <a:r>
              <a:rPr lang="fi-FI" sz="1200" b="1">
                <a:solidFill>
                  <a:schemeClr val="tx1"/>
                </a:solidFill>
                <a:latin typeface="+mj-lt"/>
              </a:rPr>
              <a:t>Investointisuunnitelma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02C60D-7E83-4213-8355-60CB293FC1D2}"/>
              </a:ext>
            </a:extLst>
          </p:cNvPr>
          <p:cNvSpPr txBox="1"/>
          <p:nvPr/>
        </p:nvSpPr>
        <p:spPr>
          <a:xfrm>
            <a:off x="589445" y="4027220"/>
            <a:ext cx="53867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/>
              <a:t>Hyvinvointialueelle tehtävä vuosittainen talousarvio, jossa kuvataan hyvinvointialueen </a:t>
            </a:r>
            <a:r>
              <a:rPr lang="fi-FI" sz="1100" u="sng"/>
              <a:t>vuotuiset toiminnan ja talouden tavoitte</a:t>
            </a:r>
            <a:r>
              <a:rPr lang="fi-FI" sz="1100"/>
              <a:t>et.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/>
              <a:t>Tavoitteiden on toteuttava hyvinvointialuestrategiaa.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/>
              <a:t>Talousarvion yhteydessä hyväksytään myös taloussuunnitelma kolmeksi tai useammaksi vuodeksi.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94789-BE1F-4C26-8541-ADAD5C64E37E}"/>
              </a:ext>
            </a:extLst>
          </p:cNvPr>
          <p:cNvSpPr txBox="1"/>
          <p:nvPr/>
        </p:nvSpPr>
        <p:spPr>
          <a:xfrm>
            <a:off x="6215760" y="4037758"/>
            <a:ext cx="5794729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prstClr val="black"/>
                </a:solidFill>
                <a:cs typeface="+mn-cs"/>
              </a:rPr>
              <a:t>Hyvinvointialueen on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laadittava vuosittain investointisuunnitelma, joka </a:t>
            </a:r>
            <a:r>
              <a:rPr lang="fi-FI" sz="1100" dirty="0">
                <a:solidFill>
                  <a:prstClr val="black"/>
                </a:solidFill>
              </a:rPr>
              <a:t>sisältää tiedot investoinneista ja investointia vastaavista sopimuksista. (ministeriöt, hyväksymismenettely)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prstClr val="black"/>
                </a:solidFill>
              </a:rPr>
              <a:t>Lisäksi tulee sisältää tiedot hyvinvointialueen toimitilojen ja kiinteistöjen sekä muiden pitkävaikutteisten hyödykkeiden suunnitelluista luovutuksista.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B9A1F7-421F-4818-917C-C20447A5D87B}"/>
              </a:ext>
            </a:extLst>
          </p:cNvPr>
          <p:cNvSpPr/>
          <p:nvPr/>
        </p:nvSpPr>
        <p:spPr bwMode="gray">
          <a:xfrm>
            <a:off x="589446" y="5090415"/>
            <a:ext cx="5330089" cy="238075"/>
          </a:xfrm>
          <a:prstGeom prst="rect">
            <a:avLst/>
          </a:prstGeom>
          <a:solidFill>
            <a:srgbClr val="CCCCFF"/>
          </a:solidFill>
          <a:ln w="19050" algn="ctr">
            <a:noFill/>
            <a:miter lim="800000"/>
            <a:headEnd/>
            <a:tailEnd/>
          </a:ln>
        </p:spPr>
        <p:txBody>
          <a:bodyPr wrap="square" lIns="36000" tIns="88900" rIns="36000" bIns="88900" rtlCol="0" anchor="ctr"/>
          <a:lstStyle/>
          <a:p>
            <a:pPr marR="0" lvl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200" b="1">
                <a:latin typeface="+mj-lt"/>
              </a:rPr>
              <a:t>Hyvinvoinnin ja terveyden edistäminen hyvinvointialueella</a:t>
            </a:r>
            <a:endParaRPr kumimoji="0" lang="fi-FI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DB5B9-A18B-4030-9868-03D46155C9A3}"/>
              </a:ext>
            </a:extLst>
          </p:cNvPr>
          <p:cNvSpPr txBox="1"/>
          <p:nvPr/>
        </p:nvSpPr>
        <p:spPr>
          <a:xfrm>
            <a:off x="589445" y="5324097"/>
            <a:ext cx="5330089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>
                <a:solidFill>
                  <a:prstClr val="black"/>
                </a:solidFill>
              </a:rPr>
              <a:t>Hyvinvointialueen on strategisessa suunnittelussaan asetettava hyvinvoinnin ja terveyden edistämiselle tavoitteet ja määriteltävä tavoitteita tukevat toimenpiteet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 err="1">
                <a:solidFill>
                  <a:prstClr val="black"/>
                </a:solidFill>
              </a:rPr>
              <a:t>Valtuustokausittan</a:t>
            </a:r>
            <a:r>
              <a:rPr lang="fi-FI" sz="1100" dirty="0">
                <a:solidFill>
                  <a:prstClr val="black"/>
                </a:solidFill>
              </a:rPr>
              <a:t> alueellinen hyvinvointikertomus ja -suunnitelma; vuosittainen raportointi alueen </a:t>
            </a:r>
            <a:r>
              <a:rPr lang="fi-FI" sz="1100" dirty="0" err="1">
                <a:solidFill>
                  <a:prstClr val="black"/>
                </a:solidFill>
              </a:rPr>
              <a:t>hyte</a:t>
            </a:r>
            <a:r>
              <a:rPr lang="fi-FI" sz="1100" dirty="0">
                <a:solidFill>
                  <a:prstClr val="black"/>
                </a:solidFill>
              </a:rPr>
              <a:t>-tilanteesta</a:t>
            </a:r>
            <a:endParaRPr lang="fi-FI" sz="11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B1B86E-14BB-4A1A-88D8-2642632140A6}"/>
              </a:ext>
            </a:extLst>
          </p:cNvPr>
          <p:cNvSpPr/>
          <p:nvPr/>
        </p:nvSpPr>
        <p:spPr bwMode="gray">
          <a:xfrm>
            <a:off x="6196163" y="5090415"/>
            <a:ext cx="5330089" cy="238075"/>
          </a:xfrm>
          <a:prstGeom prst="rect">
            <a:avLst/>
          </a:prstGeom>
          <a:solidFill>
            <a:srgbClr val="CC99FF"/>
          </a:solidFill>
          <a:ln w="19050" algn="ctr">
            <a:noFill/>
            <a:miter lim="800000"/>
            <a:headEnd/>
            <a:tailEnd/>
          </a:ln>
        </p:spPr>
        <p:txBody>
          <a:bodyPr wrap="square" lIns="36000" tIns="88900" rIns="36000" bIns="88900" rtlCol="0" anchor="ctr"/>
          <a:lstStyle/>
          <a:p>
            <a:pPr algn="ctr">
              <a:lnSpc>
                <a:spcPct val="106000"/>
              </a:lnSpc>
            </a:pPr>
            <a:r>
              <a:rPr lang="fi-FI" sz="1200" b="1">
                <a:latin typeface="+mj-lt"/>
              </a:rPr>
              <a:t>Hallintosääntö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4E78F5-2331-4804-A333-4DCC2360C06E}"/>
              </a:ext>
            </a:extLst>
          </p:cNvPr>
          <p:cNvSpPr txBox="1"/>
          <p:nvPr/>
        </p:nvSpPr>
        <p:spPr>
          <a:xfrm>
            <a:off x="6198166" y="5290956"/>
            <a:ext cx="5330089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/>
              <a:t>Jokaisella hyvinvointialueella on oltava hallintosääntö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100" dirty="0"/>
              <a:t>Hallintosääntö on yksi keskeinen hallinnon ja toiminnan ohjausväline, määrittää toimivallan jaon</a:t>
            </a:r>
          </a:p>
          <a:p>
            <a:pPr>
              <a:spcAft>
                <a:spcPts val="300"/>
              </a:spcAft>
            </a:pPr>
            <a:endParaRPr lang="fi-FI" sz="1100" dirty="0">
              <a:solidFill>
                <a:srgbClr val="FF0000"/>
              </a:solidFill>
            </a:endParaRP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8EDC8249-3039-4D2F-B0BF-2EB6F602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D4052BFA-D1B1-4F10-9C2D-643307B963F0}" type="datetime1">
              <a:rPr lang="fi-FI" smtClean="0"/>
              <a:t>8.3.2022</a:t>
            </a:fld>
            <a:endParaRPr lang="fi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874099-37CC-4043-83A8-9630E76B6822}"/>
              </a:ext>
            </a:extLst>
          </p:cNvPr>
          <p:cNvSpPr/>
          <p:nvPr/>
        </p:nvSpPr>
        <p:spPr>
          <a:xfrm>
            <a:off x="4289842" y="3807466"/>
            <a:ext cx="162969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0" lang="fi-FI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Laki </a:t>
            </a:r>
            <a:r>
              <a:rPr lang="fi-FI" sz="800" i="1">
                <a:solidFill>
                  <a:prstClr val="black"/>
                </a:solidFill>
              </a:rPr>
              <a:t>hyvinvointialueesta </a:t>
            </a:r>
            <a:r>
              <a:rPr lang="fi-FI" sz="800" i="1">
                <a:solidFill>
                  <a:prstClr val="black"/>
                </a:solidFill>
                <a:cs typeface="Times New Roman" panose="02020603050405020304" pitchFamily="18" charset="0"/>
              </a:rPr>
              <a:t>§115</a:t>
            </a:r>
            <a:endParaRPr lang="fi-FI" sz="800" i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3F1571-E70C-4815-91AF-C7EC7052F476}"/>
              </a:ext>
            </a:extLst>
          </p:cNvPr>
          <p:cNvSpPr/>
          <p:nvPr/>
        </p:nvSpPr>
        <p:spPr>
          <a:xfrm>
            <a:off x="9833399" y="3802916"/>
            <a:ext cx="162969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0" lang="fi-FI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Laki </a:t>
            </a:r>
            <a:r>
              <a:rPr lang="fi-FI" sz="800" i="1">
                <a:solidFill>
                  <a:prstClr val="black"/>
                </a:solidFill>
              </a:rPr>
              <a:t>hyvinvointialueesta </a:t>
            </a:r>
            <a:r>
              <a:rPr lang="fi-FI" sz="800" i="1">
                <a:solidFill>
                  <a:prstClr val="black"/>
                </a:solidFill>
                <a:cs typeface="Times New Roman" panose="02020603050405020304" pitchFamily="18" charset="0"/>
              </a:rPr>
              <a:t>§16</a:t>
            </a:r>
            <a:endParaRPr lang="fi-FI" sz="800" i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E6315F-7D93-4B55-AF72-673CC766FF06}"/>
              </a:ext>
            </a:extLst>
          </p:cNvPr>
          <p:cNvSpPr/>
          <p:nvPr/>
        </p:nvSpPr>
        <p:spPr>
          <a:xfrm>
            <a:off x="4185868" y="2240324"/>
            <a:ext cx="162969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/>
            <a:r>
              <a:rPr lang="fi-FI" sz="800" i="1">
                <a:solidFill>
                  <a:prstClr val="black"/>
                </a:solidFill>
              </a:rPr>
              <a:t>Laki sote-järjestämisestä </a:t>
            </a:r>
            <a:r>
              <a:rPr lang="fi-FI" sz="800" i="1">
                <a:solidFill>
                  <a:prstClr val="black"/>
                </a:solidFill>
                <a:cs typeface="Times New Roman" panose="02020603050405020304" pitchFamily="18" charset="0"/>
              </a:rPr>
              <a:t>§11</a:t>
            </a:r>
            <a:endParaRPr lang="fi-FI" sz="800" i="1">
              <a:solidFill>
                <a:prstClr val="black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C202E-32CE-4232-9BC9-CEAA7DF90822}"/>
              </a:ext>
            </a:extLst>
          </p:cNvPr>
          <p:cNvSpPr/>
          <p:nvPr/>
        </p:nvSpPr>
        <p:spPr>
          <a:xfrm>
            <a:off x="9706051" y="1209793"/>
            <a:ext cx="162969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0" lang="fi-FI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Laki </a:t>
            </a:r>
            <a:r>
              <a:rPr lang="fi-FI" sz="800" i="1">
                <a:solidFill>
                  <a:prstClr val="black"/>
                </a:solidFill>
              </a:rPr>
              <a:t>hyvinvointialueesta </a:t>
            </a:r>
            <a:r>
              <a:rPr lang="fi-FI" sz="800" i="1">
                <a:solidFill>
                  <a:prstClr val="black"/>
                </a:solidFill>
                <a:cs typeface="Times New Roman" panose="02020603050405020304" pitchFamily="18" charset="0"/>
              </a:rPr>
              <a:t>§41</a:t>
            </a:r>
            <a:endParaRPr lang="fi-FI" sz="800" i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5FB128-93A9-49D5-991F-194183254A49}"/>
              </a:ext>
            </a:extLst>
          </p:cNvPr>
          <p:cNvSpPr/>
          <p:nvPr/>
        </p:nvSpPr>
        <p:spPr>
          <a:xfrm>
            <a:off x="3609801" y="4984522"/>
            <a:ext cx="2366437" cy="87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/>
            <a:r>
              <a:rPr lang="fi-FI" sz="800" i="1">
                <a:solidFill>
                  <a:prstClr val="black"/>
                </a:solidFill>
              </a:rPr>
              <a:t>Laki sosiaali- ja terveydenhuollon järjestämisestä </a:t>
            </a:r>
            <a:r>
              <a:rPr lang="fi-FI" sz="800" i="1">
                <a:solidFill>
                  <a:prstClr val="black"/>
                </a:solidFill>
                <a:cs typeface="Times New Roman" panose="02020603050405020304" pitchFamily="18" charset="0"/>
              </a:rPr>
              <a:t>§7</a:t>
            </a:r>
            <a:endParaRPr lang="fi-FI" sz="800" i="1">
              <a:solidFill>
                <a:prstClr val="black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D22025-3041-45BD-8425-CF60246A4231}"/>
              </a:ext>
            </a:extLst>
          </p:cNvPr>
          <p:cNvSpPr/>
          <p:nvPr/>
        </p:nvSpPr>
        <p:spPr>
          <a:xfrm>
            <a:off x="9944187" y="2214327"/>
            <a:ext cx="1518904" cy="15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/>
            <a:r>
              <a:rPr lang="fi-FI" sz="800" i="1">
                <a:solidFill>
                  <a:prstClr val="black"/>
                </a:solidFill>
              </a:rPr>
              <a:t>Laki </a:t>
            </a:r>
            <a:r>
              <a:rPr lang="fi-FI" sz="800" i="1" err="1">
                <a:solidFill>
                  <a:prstClr val="black"/>
                </a:solidFill>
              </a:rPr>
              <a:t>pela</a:t>
            </a:r>
            <a:r>
              <a:rPr lang="fi-FI" sz="800" i="1">
                <a:solidFill>
                  <a:prstClr val="black"/>
                </a:solidFill>
              </a:rPr>
              <a:t>-järjestämisestä </a:t>
            </a:r>
            <a:r>
              <a:rPr lang="fi-FI" sz="800" i="1">
                <a:solidFill>
                  <a:prstClr val="black"/>
                </a:solidFill>
                <a:cs typeface="Times New Roman" panose="02020603050405020304" pitchFamily="18" charset="0"/>
              </a:rPr>
              <a:t>§6</a:t>
            </a:r>
            <a:endParaRPr lang="fi-FI" sz="800" i="1">
              <a:solidFill>
                <a:prstClr val="black"/>
              </a:solidFill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18D9CDEE-D95E-4D01-A914-149C8FD250BD}"/>
              </a:ext>
            </a:extLst>
          </p:cNvPr>
          <p:cNvSpPr/>
          <p:nvPr/>
        </p:nvSpPr>
        <p:spPr>
          <a:xfrm>
            <a:off x="9706051" y="5109261"/>
            <a:ext cx="162969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0" lang="fi-FI" sz="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Laki </a:t>
            </a:r>
            <a:r>
              <a:rPr lang="fi-FI" sz="800" i="1">
                <a:solidFill>
                  <a:prstClr val="black"/>
                </a:solidFill>
              </a:rPr>
              <a:t>hyvinvointialueesta </a:t>
            </a:r>
            <a:r>
              <a:rPr lang="fi-FI" sz="800" i="1">
                <a:solidFill>
                  <a:prstClr val="black"/>
                </a:solidFill>
                <a:cs typeface="Times New Roman" panose="02020603050405020304" pitchFamily="18" charset="0"/>
              </a:rPr>
              <a:t>§95</a:t>
            </a:r>
            <a:endParaRPr lang="fi-FI" sz="8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ave 11">
            <a:extLst>
              <a:ext uri="{FF2B5EF4-FFF2-40B4-BE49-F238E27FC236}">
                <a16:creationId xmlns:a16="http://schemas.microsoft.com/office/drawing/2014/main" id="{2D03EF04-F17B-48CB-95D7-674A2E4D8FEB}"/>
              </a:ext>
            </a:extLst>
          </p:cNvPr>
          <p:cNvSpPr/>
          <p:nvPr/>
        </p:nvSpPr>
        <p:spPr>
          <a:xfrm>
            <a:off x="0" y="3296128"/>
            <a:ext cx="3611086" cy="1108176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Wave 31">
            <a:extLst>
              <a:ext uri="{FF2B5EF4-FFF2-40B4-BE49-F238E27FC236}">
                <a16:creationId xmlns:a16="http://schemas.microsoft.com/office/drawing/2014/main" id="{4FA695B4-3653-4763-AB8D-F65F02128051}"/>
              </a:ext>
            </a:extLst>
          </p:cNvPr>
          <p:cNvSpPr/>
          <p:nvPr/>
        </p:nvSpPr>
        <p:spPr>
          <a:xfrm rot="10800000">
            <a:off x="3611086" y="3296128"/>
            <a:ext cx="3611086" cy="1108176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Wave 32">
            <a:extLst>
              <a:ext uri="{FF2B5EF4-FFF2-40B4-BE49-F238E27FC236}">
                <a16:creationId xmlns:a16="http://schemas.microsoft.com/office/drawing/2014/main" id="{2F61AA23-6779-488E-B249-DEC2F5AA250B}"/>
              </a:ext>
            </a:extLst>
          </p:cNvPr>
          <p:cNvSpPr/>
          <p:nvPr/>
        </p:nvSpPr>
        <p:spPr>
          <a:xfrm>
            <a:off x="7239046" y="3311154"/>
            <a:ext cx="3611086" cy="1108176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2FAC3-7D5E-4824-90E9-B6E396D7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2BFA-D1B1-4F10-9C2D-643307B963F0}" type="datetime1">
              <a:rPr lang="fi-FI" smtClean="0"/>
              <a:t>8.3.2022</a:t>
            </a:fld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E6499-3B40-4B7F-B715-E19BBE3D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3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870FC9-52E6-4611-AD16-79EBA27E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>
                <a:solidFill>
                  <a:srgbClr val="7030A0"/>
                </a:solidFill>
              </a:rPr>
              <a:t>Hyvinvointialuestrategiaan vaikuttavia taustatekijöitä</a:t>
            </a:r>
          </a:p>
        </p:txBody>
      </p:sp>
      <p:sp>
        <p:nvSpPr>
          <p:cNvPr id="37" name="Hexagon 10">
            <a:extLst>
              <a:ext uri="{FF2B5EF4-FFF2-40B4-BE49-F238E27FC236}">
                <a16:creationId xmlns:a16="http://schemas.microsoft.com/office/drawing/2014/main" id="{262F07E5-1BCA-455E-B3D1-AF8ECC637888}"/>
              </a:ext>
            </a:extLst>
          </p:cNvPr>
          <p:cNvSpPr/>
          <p:nvPr/>
        </p:nvSpPr>
        <p:spPr bwMode="gray">
          <a:xfrm rot="5400000">
            <a:off x="981589" y="2856702"/>
            <a:ext cx="1714260" cy="1488201"/>
          </a:xfrm>
          <a:custGeom>
            <a:avLst/>
            <a:gdLst>
              <a:gd name="connsiteX0" fmla="*/ 0 w 1414272"/>
              <a:gd name="connsiteY0" fmla="*/ 609600 h 1219200"/>
              <a:gd name="connsiteX1" fmla="*/ 304800 w 1414272"/>
              <a:gd name="connsiteY1" fmla="*/ 0 h 1219200"/>
              <a:gd name="connsiteX2" fmla="*/ 1109472 w 1414272"/>
              <a:gd name="connsiteY2" fmla="*/ 0 h 1219200"/>
              <a:gd name="connsiteX3" fmla="*/ 1414272 w 1414272"/>
              <a:gd name="connsiteY3" fmla="*/ 609600 h 1219200"/>
              <a:gd name="connsiteX4" fmla="*/ 1109472 w 1414272"/>
              <a:gd name="connsiteY4" fmla="*/ 1219200 h 1219200"/>
              <a:gd name="connsiteX5" fmla="*/ 304800 w 1414272"/>
              <a:gd name="connsiteY5" fmla="*/ 1219200 h 1219200"/>
              <a:gd name="connsiteX6" fmla="*/ 0 w 1414272"/>
              <a:gd name="connsiteY6" fmla="*/ 609600 h 1219200"/>
              <a:gd name="connsiteX0" fmla="*/ 1109472 w 1414272"/>
              <a:gd name="connsiteY0" fmla="*/ 0 h 1219200"/>
              <a:gd name="connsiteX1" fmla="*/ 1414272 w 1414272"/>
              <a:gd name="connsiteY1" fmla="*/ 609600 h 1219200"/>
              <a:gd name="connsiteX2" fmla="*/ 1109472 w 1414272"/>
              <a:gd name="connsiteY2" fmla="*/ 1219200 h 1219200"/>
              <a:gd name="connsiteX3" fmla="*/ 304800 w 1414272"/>
              <a:gd name="connsiteY3" fmla="*/ 1219200 h 1219200"/>
              <a:gd name="connsiteX4" fmla="*/ 0 w 1414272"/>
              <a:gd name="connsiteY4" fmla="*/ 609600 h 1219200"/>
              <a:gd name="connsiteX5" fmla="*/ 304800 w 1414272"/>
              <a:gd name="connsiteY5" fmla="*/ 0 h 1219200"/>
              <a:gd name="connsiteX6" fmla="*/ 1200912 w 1414272"/>
              <a:gd name="connsiteY6" fmla="*/ 91440 h 1219200"/>
              <a:gd name="connsiteX0" fmla="*/ 1109472 w 1414272"/>
              <a:gd name="connsiteY0" fmla="*/ 13335 h 1232535"/>
              <a:gd name="connsiteX1" fmla="*/ 1414272 w 1414272"/>
              <a:gd name="connsiteY1" fmla="*/ 622935 h 1232535"/>
              <a:gd name="connsiteX2" fmla="*/ 1109472 w 1414272"/>
              <a:gd name="connsiteY2" fmla="*/ 1232535 h 1232535"/>
              <a:gd name="connsiteX3" fmla="*/ 304800 w 1414272"/>
              <a:gd name="connsiteY3" fmla="*/ 1232535 h 1232535"/>
              <a:gd name="connsiteX4" fmla="*/ 0 w 1414272"/>
              <a:gd name="connsiteY4" fmla="*/ 622935 h 1232535"/>
              <a:gd name="connsiteX5" fmla="*/ 304800 w 1414272"/>
              <a:gd name="connsiteY5" fmla="*/ 13335 h 1232535"/>
              <a:gd name="connsiteX6" fmla="*/ 958024 w 1414272"/>
              <a:gd name="connsiteY6" fmla="*/ 0 h 1232535"/>
              <a:gd name="connsiteX0" fmla="*/ 1109472 w 1414272"/>
              <a:gd name="connsiteY0" fmla="*/ 0 h 1219200"/>
              <a:gd name="connsiteX1" fmla="*/ 1414272 w 1414272"/>
              <a:gd name="connsiteY1" fmla="*/ 609600 h 1219200"/>
              <a:gd name="connsiteX2" fmla="*/ 1109472 w 1414272"/>
              <a:gd name="connsiteY2" fmla="*/ 1219200 h 1219200"/>
              <a:gd name="connsiteX3" fmla="*/ 304800 w 1414272"/>
              <a:gd name="connsiteY3" fmla="*/ 1219200 h 1219200"/>
              <a:gd name="connsiteX4" fmla="*/ 0 w 1414272"/>
              <a:gd name="connsiteY4" fmla="*/ 609600 h 1219200"/>
              <a:gd name="connsiteX5" fmla="*/ 304800 w 1414272"/>
              <a:gd name="connsiteY5" fmla="*/ 0 h 1219200"/>
              <a:gd name="connsiteX6" fmla="*/ 858015 w 1414272"/>
              <a:gd name="connsiteY6" fmla="*/ 10478 h 1219200"/>
              <a:gd name="connsiteX0" fmla="*/ 1109472 w 1414272"/>
              <a:gd name="connsiteY0" fmla="*/ 8572 h 1227772"/>
              <a:gd name="connsiteX1" fmla="*/ 1414272 w 1414272"/>
              <a:gd name="connsiteY1" fmla="*/ 618172 h 1227772"/>
              <a:gd name="connsiteX2" fmla="*/ 1109472 w 1414272"/>
              <a:gd name="connsiteY2" fmla="*/ 1227772 h 1227772"/>
              <a:gd name="connsiteX3" fmla="*/ 304800 w 1414272"/>
              <a:gd name="connsiteY3" fmla="*/ 1227772 h 1227772"/>
              <a:gd name="connsiteX4" fmla="*/ 0 w 1414272"/>
              <a:gd name="connsiteY4" fmla="*/ 618172 h 1227772"/>
              <a:gd name="connsiteX5" fmla="*/ 304800 w 1414272"/>
              <a:gd name="connsiteY5" fmla="*/ 8572 h 1227772"/>
              <a:gd name="connsiteX6" fmla="*/ 848490 w 1414272"/>
              <a:gd name="connsiteY6" fmla="*/ 0 h 122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272" h="1227772">
                <a:moveTo>
                  <a:pt x="1109472" y="8572"/>
                </a:moveTo>
                <a:lnTo>
                  <a:pt x="1414272" y="618172"/>
                </a:lnTo>
                <a:lnTo>
                  <a:pt x="1109472" y="1227772"/>
                </a:lnTo>
                <a:lnTo>
                  <a:pt x="304800" y="1227772"/>
                </a:lnTo>
                <a:lnTo>
                  <a:pt x="0" y="618172"/>
                </a:lnTo>
                <a:lnTo>
                  <a:pt x="304800" y="8572"/>
                </a:lnTo>
                <a:cubicBezTo>
                  <a:pt x="573024" y="8572"/>
                  <a:pt x="848490" y="0"/>
                  <a:pt x="848490" y="0"/>
                </a:cubicBezTo>
              </a:path>
            </a:pathLst>
          </a:custGeom>
          <a:noFill/>
          <a:ln w="19050" algn="ctr">
            <a:solidFill>
              <a:schemeClr val="accent1"/>
            </a:solidFill>
            <a:miter lim="800000"/>
            <a:headEnd type="triangle" w="lg" len="lg"/>
            <a:tailEnd type="oval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8" name="Hexagon 10">
            <a:extLst>
              <a:ext uri="{FF2B5EF4-FFF2-40B4-BE49-F238E27FC236}">
                <a16:creationId xmlns:a16="http://schemas.microsoft.com/office/drawing/2014/main" id="{4CFC243D-6136-4533-A862-B6DD8963DADD}"/>
              </a:ext>
            </a:extLst>
          </p:cNvPr>
          <p:cNvSpPr/>
          <p:nvPr/>
        </p:nvSpPr>
        <p:spPr bwMode="gray">
          <a:xfrm rot="5400000" flipH="1">
            <a:off x="3446267" y="3477588"/>
            <a:ext cx="1714260" cy="1488201"/>
          </a:xfrm>
          <a:custGeom>
            <a:avLst/>
            <a:gdLst>
              <a:gd name="connsiteX0" fmla="*/ 0 w 1414272"/>
              <a:gd name="connsiteY0" fmla="*/ 609600 h 1219200"/>
              <a:gd name="connsiteX1" fmla="*/ 304800 w 1414272"/>
              <a:gd name="connsiteY1" fmla="*/ 0 h 1219200"/>
              <a:gd name="connsiteX2" fmla="*/ 1109472 w 1414272"/>
              <a:gd name="connsiteY2" fmla="*/ 0 h 1219200"/>
              <a:gd name="connsiteX3" fmla="*/ 1414272 w 1414272"/>
              <a:gd name="connsiteY3" fmla="*/ 609600 h 1219200"/>
              <a:gd name="connsiteX4" fmla="*/ 1109472 w 1414272"/>
              <a:gd name="connsiteY4" fmla="*/ 1219200 h 1219200"/>
              <a:gd name="connsiteX5" fmla="*/ 304800 w 1414272"/>
              <a:gd name="connsiteY5" fmla="*/ 1219200 h 1219200"/>
              <a:gd name="connsiteX6" fmla="*/ 0 w 1414272"/>
              <a:gd name="connsiteY6" fmla="*/ 609600 h 1219200"/>
              <a:gd name="connsiteX0" fmla="*/ 1109472 w 1414272"/>
              <a:gd name="connsiteY0" fmla="*/ 0 h 1219200"/>
              <a:gd name="connsiteX1" fmla="*/ 1414272 w 1414272"/>
              <a:gd name="connsiteY1" fmla="*/ 609600 h 1219200"/>
              <a:gd name="connsiteX2" fmla="*/ 1109472 w 1414272"/>
              <a:gd name="connsiteY2" fmla="*/ 1219200 h 1219200"/>
              <a:gd name="connsiteX3" fmla="*/ 304800 w 1414272"/>
              <a:gd name="connsiteY3" fmla="*/ 1219200 h 1219200"/>
              <a:gd name="connsiteX4" fmla="*/ 0 w 1414272"/>
              <a:gd name="connsiteY4" fmla="*/ 609600 h 1219200"/>
              <a:gd name="connsiteX5" fmla="*/ 304800 w 1414272"/>
              <a:gd name="connsiteY5" fmla="*/ 0 h 1219200"/>
              <a:gd name="connsiteX6" fmla="*/ 1200912 w 1414272"/>
              <a:gd name="connsiteY6" fmla="*/ 91440 h 1219200"/>
              <a:gd name="connsiteX0" fmla="*/ 1109472 w 1414272"/>
              <a:gd name="connsiteY0" fmla="*/ 13335 h 1232535"/>
              <a:gd name="connsiteX1" fmla="*/ 1414272 w 1414272"/>
              <a:gd name="connsiteY1" fmla="*/ 622935 h 1232535"/>
              <a:gd name="connsiteX2" fmla="*/ 1109472 w 1414272"/>
              <a:gd name="connsiteY2" fmla="*/ 1232535 h 1232535"/>
              <a:gd name="connsiteX3" fmla="*/ 304800 w 1414272"/>
              <a:gd name="connsiteY3" fmla="*/ 1232535 h 1232535"/>
              <a:gd name="connsiteX4" fmla="*/ 0 w 1414272"/>
              <a:gd name="connsiteY4" fmla="*/ 622935 h 1232535"/>
              <a:gd name="connsiteX5" fmla="*/ 304800 w 1414272"/>
              <a:gd name="connsiteY5" fmla="*/ 13335 h 1232535"/>
              <a:gd name="connsiteX6" fmla="*/ 958024 w 1414272"/>
              <a:gd name="connsiteY6" fmla="*/ 0 h 1232535"/>
              <a:gd name="connsiteX0" fmla="*/ 1109472 w 1414272"/>
              <a:gd name="connsiteY0" fmla="*/ 0 h 1219200"/>
              <a:gd name="connsiteX1" fmla="*/ 1414272 w 1414272"/>
              <a:gd name="connsiteY1" fmla="*/ 609600 h 1219200"/>
              <a:gd name="connsiteX2" fmla="*/ 1109472 w 1414272"/>
              <a:gd name="connsiteY2" fmla="*/ 1219200 h 1219200"/>
              <a:gd name="connsiteX3" fmla="*/ 304800 w 1414272"/>
              <a:gd name="connsiteY3" fmla="*/ 1219200 h 1219200"/>
              <a:gd name="connsiteX4" fmla="*/ 0 w 1414272"/>
              <a:gd name="connsiteY4" fmla="*/ 609600 h 1219200"/>
              <a:gd name="connsiteX5" fmla="*/ 304800 w 1414272"/>
              <a:gd name="connsiteY5" fmla="*/ 0 h 1219200"/>
              <a:gd name="connsiteX6" fmla="*/ 858015 w 1414272"/>
              <a:gd name="connsiteY6" fmla="*/ 10478 h 1219200"/>
              <a:gd name="connsiteX0" fmla="*/ 1109472 w 1414272"/>
              <a:gd name="connsiteY0" fmla="*/ 8572 h 1227772"/>
              <a:gd name="connsiteX1" fmla="*/ 1414272 w 1414272"/>
              <a:gd name="connsiteY1" fmla="*/ 618172 h 1227772"/>
              <a:gd name="connsiteX2" fmla="*/ 1109472 w 1414272"/>
              <a:gd name="connsiteY2" fmla="*/ 1227772 h 1227772"/>
              <a:gd name="connsiteX3" fmla="*/ 304800 w 1414272"/>
              <a:gd name="connsiteY3" fmla="*/ 1227772 h 1227772"/>
              <a:gd name="connsiteX4" fmla="*/ 0 w 1414272"/>
              <a:gd name="connsiteY4" fmla="*/ 618172 h 1227772"/>
              <a:gd name="connsiteX5" fmla="*/ 304800 w 1414272"/>
              <a:gd name="connsiteY5" fmla="*/ 8572 h 1227772"/>
              <a:gd name="connsiteX6" fmla="*/ 848490 w 1414272"/>
              <a:gd name="connsiteY6" fmla="*/ 0 h 122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272" h="1227772">
                <a:moveTo>
                  <a:pt x="1109472" y="8572"/>
                </a:moveTo>
                <a:lnTo>
                  <a:pt x="1414272" y="618172"/>
                </a:lnTo>
                <a:lnTo>
                  <a:pt x="1109472" y="1227772"/>
                </a:lnTo>
                <a:lnTo>
                  <a:pt x="304800" y="1227772"/>
                </a:lnTo>
                <a:lnTo>
                  <a:pt x="0" y="618172"/>
                </a:lnTo>
                <a:lnTo>
                  <a:pt x="304800" y="8572"/>
                </a:lnTo>
                <a:cubicBezTo>
                  <a:pt x="573024" y="8572"/>
                  <a:pt x="848490" y="0"/>
                  <a:pt x="848490" y="0"/>
                </a:cubicBezTo>
              </a:path>
            </a:pathLst>
          </a:custGeom>
          <a:noFill/>
          <a:ln w="19050" algn="ctr">
            <a:solidFill>
              <a:schemeClr val="accent2"/>
            </a:solidFill>
            <a:miter lim="800000"/>
            <a:headEnd type="triangle" w="lg" len="lg"/>
            <a:tailEnd type="oval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9" name="Hexagon 10">
            <a:extLst>
              <a:ext uri="{FF2B5EF4-FFF2-40B4-BE49-F238E27FC236}">
                <a16:creationId xmlns:a16="http://schemas.microsoft.com/office/drawing/2014/main" id="{0B42E589-D15D-49E0-9470-11B34B35F8C3}"/>
              </a:ext>
            </a:extLst>
          </p:cNvPr>
          <p:cNvSpPr/>
          <p:nvPr/>
        </p:nvSpPr>
        <p:spPr bwMode="gray">
          <a:xfrm rot="5400000">
            <a:off x="6121163" y="2842195"/>
            <a:ext cx="1714260" cy="1488201"/>
          </a:xfrm>
          <a:custGeom>
            <a:avLst/>
            <a:gdLst>
              <a:gd name="connsiteX0" fmla="*/ 0 w 1414272"/>
              <a:gd name="connsiteY0" fmla="*/ 609600 h 1219200"/>
              <a:gd name="connsiteX1" fmla="*/ 304800 w 1414272"/>
              <a:gd name="connsiteY1" fmla="*/ 0 h 1219200"/>
              <a:gd name="connsiteX2" fmla="*/ 1109472 w 1414272"/>
              <a:gd name="connsiteY2" fmla="*/ 0 h 1219200"/>
              <a:gd name="connsiteX3" fmla="*/ 1414272 w 1414272"/>
              <a:gd name="connsiteY3" fmla="*/ 609600 h 1219200"/>
              <a:gd name="connsiteX4" fmla="*/ 1109472 w 1414272"/>
              <a:gd name="connsiteY4" fmla="*/ 1219200 h 1219200"/>
              <a:gd name="connsiteX5" fmla="*/ 304800 w 1414272"/>
              <a:gd name="connsiteY5" fmla="*/ 1219200 h 1219200"/>
              <a:gd name="connsiteX6" fmla="*/ 0 w 1414272"/>
              <a:gd name="connsiteY6" fmla="*/ 609600 h 1219200"/>
              <a:gd name="connsiteX0" fmla="*/ 1109472 w 1414272"/>
              <a:gd name="connsiteY0" fmla="*/ 0 h 1219200"/>
              <a:gd name="connsiteX1" fmla="*/ 1414272 w 1414272"/>
              <a:gd name="connsiteY1" fmla="*/ 609600 h 1219200"/>
              <a:gd name="connsiteX2" fmla="*/ 1109472 w 1414272"/>
              <a:gd name="connsiteY2" fmla="*/ 1219200 h 1219200"/>
              <a:gd name="connsiteX3" fmla="*/ 304800 w 1414272"/>
              <a:gd name="connsiteY3" fmla="*/ 1219200 h 1219200"/>
              <a:gd name="connsiteX4" fmla="*/ 0 w 1414272"/>
              <a:gd name="connsiteY4" fmla="*/ 609600 h 1219200"/>
              <a:gd name="connsiteX5" fmla="*/ 304800 w 1414272"/>
              <a:gd name="connsiteY5" fmla="*/ 0 h 1219200"/>
              <a:gd name="connsiteX6" fmla="*/ 1200912 w 1414272"/>
              <a:gd name="connsiteY6" fmla="*/ 91440 h 1219200"/>
              <a:gd name="connsiteX0" fmla="*/ 1109472 w 1414272"/>
              <a:gd name="connsiteY0" fmla="*/ 13335 h 1232535"/>
              <a:gd name="connsiteX1" fmla="*/ 1414272 w 1414272"/>
              <a:gd name="connsiteY1" fmla="*/ 622935 h 1232535"/>
              <a:gd name="connsiteX2" fmla="*/ 1109472 w 1414272"/>
              <a:gd name="connsiteY2" fmla="*/ 1232535 h 1232535"/>
              <a:gd name="connsiteX3" fmla="*/ 304800 w 1414272"/>
              <a:gd name="connsiteY3" fmla="*/ 1232535 h 1232535"/>
              <a:gd name="connsiteX4" fmla="*/ 0 w 1414272"/>
              <a:gd name="connsiteY4" fmla="*/ 622935 h 1232535"/>
              <a:gd name="connsiteX5" fmla="*/ 304800 w 1414272"/>
              <a:gd name="connsiteY5" fmla="*/ 13335 h 1232535"/>
              <a:gd name="connsiteX6" fmla="*/ 958024 w 1414272"/>
              <a:gd name="connsiteY6" fmla="*/ 0 h 1232535"/>
              <a:gd name="connsiteX0" fmla="*/ 1109472 w 1414272"/>
              <a:gd name="connsiteY0" fmla="*/ 0 h 1219200"/>
              <a:gd name="connsiteX1" fmla="*/ 1414272 w 1414272"/>
              <a:gd name="connsiteY1" fmla="*/ 609600 h 1219200"/>
              <a:gd name="connsiteX2" fmla="*/ 1109472 w 1414272"/>
              <a:gd name="connsiteY2" fmla="*/ 1219200 h 1219200"/>
              <a:gd name="connsiteX3" fmla="*/ 304800 w 1414272"/>
              <a:gd name="connsiteY3" fmla="*/ 1219200 h 1219200"/>
              <a:gd name="connsiteX4" fmla="*/ 0 w 1414272"/>
              <a:gd name="connsiteY4" fmla="*/ 609600 h 1219200"/>
              <a:gd name="connsiteX5" fmla="*/ 304800 w 1414272"/>
              <a:gd name="connsiteY5" fmla="*/ 0 h 1219200"/>
              <a:gd name="connsiteX6" fmla="*/ 858015 w 1414272"/>
              <a:gd name="connsiteY6" fmla="*/ 10478 h 1219200"/>
              <a:gd name="connsiteX0" fmla="*/ 1109472 w 1414272"/>
              <a:gd name="connsiteY0" fmla="*/ 8572 h 1227772"/>
              <a:gd name="connsiteX1" fmla="*/ 1414272 w 1414272"/>
              <a:gd name="connsiteY1" fmla="*/ 618172 h 1227772"/>
              <a:gd name="connsiteX2" fmla="*/ 1109472 w 1414272"/>
              <a:gd name="connsiteY2" fmla="*/ 1227772 h 1227772"/>
              <a:gd name="connsiteX3" fmla="*/ 304800 w 1414272"/>
              <a:gd name="connsiteY3" fmla="*/ 1227772 h 1227772"/>
              <a:gd name="connsiteX4" fmla="*/ 0 w 1414272"/>
              <a:gd name="connsiteY4" fmla="*/ 618172 h 1227772"/>
              <a:gd name="connsiteX5" fmla="*/ 304800 w 1414272"/>
              <a:gd name="connsiteY5" fmla="*/ 8572 h 1227772"/>
              <a:gd name="connsiteX6" fmla="*/ 848490 w 1414272"/>
              <a:gd name="connsiteY6" fmla="*/ 0 h 122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272" h="1227772">
                <a:moveTo>
                  <a:pt x="1109472" y="8572"/>
                </a:moveTo>
                <a:lnTo>
                  <a:pt x="1414272" y="618172"/>
                </a:lnTo>
                <a:lnTo>
                  <a:pt x="1109472" y="1227772"/>
                </a:lnTo>
                <a:lnTo>
                  <a:pt x="304800" y="1227772"/>
                </a:lnTo>
                <a:lnTo>
                  <a:pt x="0" y="618172"/>
                </a:lnTo>
                <a:lnTo>
                  <a:pt x="304800" y="8572"/>
                </a:lnTo>
                <a:cubicBezTo>
                  <a:pt x="573024" y="8572"/>
                  <a:pt x="848490" y="0"/>
                  <a:pt x="848490" y="0"/>
                </a:cubicBezTo>
              </a:path>
            </a:pathLst>
          </a:custGeom>
          <a:noFill/>
          <a:ln w="19050" algn="ctr">
            <a:solidFill>
              <a:schemeClr val="accent3"/>
            </a:solidFill>
            <a:miter lim="800000"/>
            <a:headEnd type="triangle" w="lg" len="lg"/>
            <a:tailEnd type="oval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68EDD12-2013-4253-9C99-E493012DAC94}"/>
              </a:ext>
            </a:extLst>
          </p:cNvPr>
          <p:cNvSpPr/>
          <p:nvPr/>
        </p:nvSpPr>
        <p:spPr bwMode="gray">
          <a:xfrm rot="16200000">
            <a:off x="1109621" y="2983274"/>
            <a:ext cx="1446375" cy="124687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EF93A55-8EFE-410E-9A72-EA83A9FF3474}"/>
              </a:ext>
            </a:extLst>
          </p:cNvPr>
          <p:cNvSpPr/>
          <p:nvPr/>
        </p:nvSpPr>
        <p:spPr bwMode="gray">
          <a:xfrm rot="16200000">
            <a:off x="3580209" y="3598251"/>
            <a:ext cx="1446375" cy="124687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B386176-3DCF-4414-A56E-9D9811ED6E2B}"/>
              </a:ext>
            </a:extLst>
          </p:cNvPr>
          <p:cNvSpPr/>
          <p:nvPr/>
        </p:nvSpPr>
        <p:spPr bwMode="gray">
          <a:xfrm rot="16200000">
            <a:off x="6261943" y="2932499"/>
            <a:ext cx="1446375" cy="1246875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209BD8-EAEE-455C-A8B3-5CA1655E99E7}"/>
              </a:ext>
            </a:extLst>
          </p:cNvPr>
          <p:cNvSpPr/>
          <p:nvPr/>
        </p:nvSpPr>
        <p:spPr>
          <a:xfrm>
            <a:off x="407148" y="1815030"/>
            <a:ext cx="318154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1400" b="1">
                <a:solidFill>
                  <a:prstClr val="black"/>
                </a:solidFill>
              </a:rPr>
              <a:t>LAINSÄÄDÄNTÖ</a:t>
            </a:r>
          </a:p>
          <a:p>
            <a:pPr lvl="0" algn="ctr"/>
            <a:r>
              <a:rPr lang="fi-FI" sz="1100">
                <a:solidFill>
                  <a:prstClr val="black"/>
                </a:solidFill>
              </a:rPr>
              <a:t>Hyvinvointialueen vastuut ja palvelut  säädetty lailla, mikä osaltaan asettaa strategialle reunaehdot. Rahoitus.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7E88CD-8834-4227-A6D3-01FDACA2308C}"/>
              </a:ext>
            </a:extLst>
          </p:cNvPr>
          <p:cNvSpPr/>
          <p:nvPr/>
        </p:nvSpPr>
        <p:spPr>
          <a:xfrm>
            <a:off x="4877158" y="1498741"/>
            <a:ext cx="42159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1400" b="1">
                <a:solidFill>
                  <a:prstClr val="black"/>
                </a:solidFill>
              </a:rPr>
              <a:t>VALTAKUNNALLISET TAVOITTEET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100">
                <a:solidFill>
                  <a:prstClr val="black"/>
                </a:solidFill>
              </a:rPr>
              <a:t>turvata yhdenvertaiset ja laadukkaat palvelut 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100">
                <a:solidFill>
                  <a:prstClr val="black"/>
                </a:solidFill>
              </a:rPr>
              <a:t>parantaa palvelujen saatavuutta ja saavutettavuutta,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100">
                <a:solidFill>
                  <a:prstClr val="black"/>
                </a:solidFill>
              </a:rPr>
              <a:t>kaventaa hyvinvointi- ja terveyseroja,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100">
                <a:solidFill>
                  <a:prstClr val="black"/>
                </a:solidFill>
              </a:rPr>
              <a:t>turvata ammattitaitoisen työvoiman saanti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100">
                <a:solidFill>
                  <a:prstClr val="black"/>
                </a:solidFill>
              </a:rPr>
              <a:t>vastata yhteiskunnallisten muutosten tuomiin haasteisiin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100">
                <a:solidFill>
                  <a:prstClr val="black"/>
                </a:solidFill>
              </a:rPr>
              <a:t>hillitä kustannusten kasvua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i-FI" sz="1100">
                <a:solidFill>
                  <a:prstClr val="black"/>
                </a:solidFill>
              </a:rPr>
              <a:t>parantaa turvallisuutta</a:t>
            </a:r>
            <a:endParaRPr lang="fi-FI" sz="1400" b="1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733E5C-F0A4-441B-A426-1C71B307204D}"/>
              </a:ext>
            </a:extLst>
          </p:cNvPr>
          <p:cNvSpPr/>
          <p:nvPr/>
        </p:nvSpPr>
        <p:spPr>
          <a:xfrm>
            <a:off x="2670958" y="5261271"/>
            <a:ext cx="325933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1400" b="1">
                <a:solidFill>
                  <a:prstClr val="black"/>
                </a:solidFill>
              </a:rPr>
              <a:t>NYKYISET STRATEGISET LINJAUKSET</a:t>
            </a:r>
          </a:p>
          <a:p>
            <a:pPr lvl="0" algn="ctr"/>
            <a:r>
              <a:rPr lang="fi-FI" sz="1100">
                <a:solidFill>
                  <a:prstClr val="black"/>
                </a:solidFill>
              </a:rPr>
              <a:t>Vantaan ja Keravan kaupunkien, sote-toimialojen sekä pelastustoimen strategiset linjaukset ja palvelutuotannon tavoitteet.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BBB29-D0CD-4D3D-9506-1E1CCB737BEC}"/>
              </a:ext>
            </a:extLst>
          </p:cNvPr>
          <p:cNvSpPr/>
          <p:nvPr/>
        </p:nvSpPr>
        <p:spPr>
          <a:xfrm>
            <a:off x="7186395" y="5471318"/>
            <a:ext cx="4896751" cy="7694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i-FI" sz="1100"/>
              <a:t>-&gt;  Uuden organisaation strategiatyössä huomioidaan valmistelun reunaehdot, aikataulut ja turvallisen siirtymän (palvelujen jatkuvuus, työhyvinvointi) merkitys</a:t>
            </a:r>
          </a:p>
          <a:p>
            <a:pPr lvl="0"/>
            <a:r>
              <a:rPr lang="fi-FI" sz="1100"/>
              <a:t>-&gt; Työssä tunnistetaan myös muutoshetkessä avautuva mahdollisuus toiminnan uudistamiseen sekä määritellään suunta, johon hyvinvointialuetta halutaan ohjata</a:t>
            </a:r>
          </a:p>
        </p:txBody>
      </p:sp>
      <p:sp>
        <p:nvSpPr>
          <p:cNvPr id="22" name="Freeform 904">
            <a:extLst>
              <a:ext uri="{FF2B5EF4-FFF2-40B4-BE49-F238E27FC236}">
                <a16:creationId xmlns:a16="http://schemas.microsoft.com/office/drawing/2014/main" id="{1D4A2E92-BD2F-44E1-BA3B-438824CA8F52}"/>
              </a:ext>
            </a:extLst>
          </p:cNvPr>
          <p:cNvSpPr>
            <a:spLocks noEditPoints="1"/>
          </p:cNvSpPr>
          <p:nvPr/>
        </p:nvSpPr>
        <p:spPr bwMode="auto">
          <a:xfrm>
            <a:off x="4039248" y="3971723"/>
            <a:ext cx="655221" cy="554578"/>
          </a:xfrm>
          <a:custGeom>
            <a:avLst/>
            <a:gdLst>
              <a:gd name="T0" fmla="*/ 296 w 300"/>
              <a:gd name="T1" fmla="*/ 25 h 246"/>
              <a:gd name="T2" fmla="*/ 281 w 300"/>
              <a:gd name="T3" fmla="*/ 24 h 246"/>
              <a:gd name="T4" fmla="*/ 245 w 300"/>
              <a:gd name="T5" fmla="*/ 55 h 246"/>
              <a:gd name="T6" fmla="*/ 245 w 300"/>
              <a:gd name="T7" fmla="*/ 11 h 246"/>
              <a:gd name="T8" fmla="*/ 235 w 300"/>
              <a:gd name="T9" fmla="*/ 0 h 246"/>
              <a:gd name="T10" fmla="*/ 11 w 300"/>
              <a:gd name="T11" fmla="*/ 0 h 246"/>
              <a:gd name="T12" fmla="*/ 0 w 300"/>
              <a:gd name="T13" fmla="*/ 11 h 246"/>
              <a:gd name="T14" fmla="*/ 0 w 300"/>
              <a:gd name="T15" fmla="*/ 235 h 246"/>
              <a:gd name="T16" fmla="*/ 11 w 300"/>
              <a:gd name="T17" fmla="*/ 246 h 246"/>
              <a:gd name="T18" fmla="*/ 235 w 300"/>
              <a:gd name="T19" fmla="*/ 246 h 246"/>
              <a:gd name="T20" fmla="*/ 245 w 300"/>
              <a:gd name="T21" fmla="*/ 235 h 246"/>
              <a:gd name="T22" fmla="*/ 245 w 300"/>
              <a:gd name="T23" fmla="*/ 84 h 246"/>
              <a:gd name="T24" fmla="*/ 295 w 300"/>
              <a:gd name="T25" fmla="*/ 40 h 246"/>
              <a:gd name="T26" fmla="*/ 296 w 300"/>
              <a:gd name="T27" fmla="*/ 25 h 246"/>
              <a:gd name="T28" fmla="*/ 224 w 300"/>
              <a:gd name="T29" fmla="*/ 224 h 246"/>
              <a:gd name="T30" fmla="*/ 21 w 300"/>
              <a:gd name="T31" fmla="*/ 224 h 246"/>
              <a:gd name="T32" fmla="*/ 21 w 300"/>
              <a:gd name="T33" fmla="*/ 22 h 246"/>
              <a:gd name="T34" fmla="*/ 224 w 300"/>
              <a:gd name="T35" fmla="*/ 22 h 246"/>
              <a:gd name="T36" fmla="*/ 224 w 300"/>
              <a:gd name="T37" fmla="*/ 74 h 246"/>
              <a:gd name="T38" fmla="*/ 119 w 300"/>
              <a:gd name="T39" fmla="*/ 166 h 246"/>
              <a:gd name="T40" fmla="*/ 72 w 300"/>
              <a:gd name="T41" fmla="*/ 111 h 246"/>
              <a:gd name="T42" fmla="*/ 57 w 300"/>
              <a:gd name="T43" fmla="*/ 109 h 246"/>
              <a:gd name="T44" fmla="*/ 56 w 300"/>
              <a:gd name="T45" fmla="*/ 125 h 246"/>
              <a:gd name="T46" fmla="*/ 109 w 300"/>
              <a:gd name="T47" fmla="*/ 189 h 246"/>
              <a:gd name="T48" fmla="*/ 109 w 300"/>
              <a:gd name="T49" fmla="*/ 189 h 246"/>
              <a:gd name="T50" fmla="*/ 117 w 300"/>
              <a:gd name="T51" fmla="*/ 192 h 246"/>
              <a:gd name="T52" fmla="*/ 124 w 300"/>
              <a:gd name="T53" fmla="*/ 190 h 246"/>
              <a:gd name="T54" fmla="*/ 224 w 300"/>
              <a:gd name="T55" fmla="*/ 103 h 246"/>
              <a:gd name="T56" fmla="*/ 224 w 300"/>
              <a:gd name="T57" fmla="*/ 22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00" h="246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DDEFE8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Hexagon 58">
            <a:extLst>
              <a:ext uri="{FF2B5EF4-FFF2-40B4-BE49-F238E27FC236}">
                <a16:creationId xmlns:a16="http://schemas.microsoft.com/office/drawing/2014/main" id="{88970925-935C-4E2A-8AD0-74B57CF41BC8}"/>
              </a:ext>
            </a:extLst>
          </p:cNvPr>
          <p:cNvSpPr/>
          <p:nvPr/>
        </p:nvSpPr>
        <p:spPr bwMode="gray">
          <a:xfrm rot="16200000">
            <a:off x="1650129" y="3701467"/>
            <a:ext cx="377180" cy="1508719"/>
          </a:xfrm>
          <a:custGeom>
            <a:avLst/>
            <a:gdLst>
              <a:gd name="connsiteX0" fmla="*/ 0 w 1682040"/>
              <a:gd name="connsiteY0" fmla="*/ 725017 h 1450034"/>
              <a:gd name="connsiteX1" fmla="*/ 362509 w 1682040"/>
              <a:gd name="connsiteY1" fmla="*/ 0 h 1450034"/>
              <a:gd name="connsiteX2" fmla="*/ 1319532 w 1682040"/>
              <a:gd name="connsiteY2" fmla="*/ 0 h 1450034"/>
              <a:gd name="connsiteX3" fmla="*/ 1682040 w 1682040"/>
              <a:gd name="connsiteY3" fmla="*/ 725017 h 1450034"/>
              <a:gd name="connsiteX4" fmla="*/ 1319532 w 1682040"/>
              <a:gd name="connsiteY4" fmla="*/ 1450034 h 1450034"/>
              <a:gd name="connsiteX5" fmla="*/ 362509 w 1682040"/>
              <a:gd name="connsiteY5" fmla="*/ 1450034 h 1450034"/>
              <a:gd name="connsiteX6" fmla="*/ 0 w 1682040"/>
              <a:gd name="connsiteY6" fmla="*/ 725017 h 1450034"/>
              <a:gd name="connsiteX0" fmla="*/ 1319532 w 1682040"/>
              <a:gd name="connsiteY0" fmla="*/ 0 h 1450034"/>
              <a:gd name="connsiteX1" fmla="*/ 1682040 w 1682040"/>
              <a:gd name="connsiteY1" fmla="*/ 725017 h 1450034"/>
              <a:gd name="connsiteX2" fmla="*/ 1319532 w 1682040"/>
              <a:gd name="connsiteY2" fmla="*/ 1450034 h 1450034"/>
              <a:gd name="connsiteX3" fmla="*/ 362509 w 1682040"/>
              <a:gd name="connsiteY3" fmla="*/ 1450034 h 1450034"/>
              <a:gd name="connsiteX4" fmla="*/ 0 w 1682040"/>
              <a:gd name="connsiteY4" fmla="*/ 725017 h 1450034"/>
              <a:gd name="connsiteX5" fmla="*/ 362509 w 1682040"/>
              <a:gd name="connsiteY5" fmla="*/ 0 h 1450034"/>
              <a:gd name="connsiteX6" fmla="*/ 1410972 w 1682040"/>
              <a:gd name="connsiteY6" fmla="*/ 91440 h 1450034"/>
              <a:gd name="connsiteX0" fmla="*/ 1319532 w 1682040"/>
              <a:gd name="connsiteY0" fmla="*/ 0 h 1450034"/>
              <a:gd name="connsiteX1" fmla="*/ 1682040 w 1682040"/>
              <a:gd name="connsiteY1" fmla="*/ 725017 h 1450034"/>
              <a:gd name="connsiteX2" fmla="*/ 1319532 w 1682040"/>
              <a:gd name="connsiteY2" fmla="*/ 1450034 h 1450034"/>
              <a:gd name="connsiteX3" fmla="*/ 362509 w 1682040"/>
              <a:gd name="connsiteY3" fmla="*/ 1450034 h 1450034"/>
              <a:gd name="connsiteX4" fmla="*/ 0 w 1682040"/>
              <a:gd name="connsiteY4" fmla="*/ 725017 h 1450034"/>
              <a:gd name="connsiteX5" fmla="*/ 362509 w 1682040"/>
              <a:gd name="connsiteY5" fmla="*/ 0 h 1450034"/>
              <a:gd name="connsiteX0" fmla="*/ 1319532 w 1319532"/>
              <a:gd name="connsiteY0" fmla="*/ 0 h 1450034"/>
              <a:gd name="connsiteX1" fmla="*/ 1319532 w 1319532"/>
              <a:gd name="connsiteY1" fmla="*/ 1450034 h 1450034"/>
              <a:gd name="connsiteX2" fmla="*/ 362509 w 1319532"/>
              <a:gd name="connsiteY2" fmla="*/ 1450034 h 1450034"/>
              <a:gd name="connsiteX3" fmla="*/ 0 w 1319532"/>
              <a:gd name="connsiteY3" fmla="*/ 725017 h 1450034"/>
              <a:gd name="connsiteX4" fmla="*/ 362509 w 1319532"/>
              <a:gd name="connsiteY4" fmla="*/ 0 h 1450034"/>
              <a:gd name="connsiteX0" fmla="*/ 1319532 w 1319532"/>
              <a:gd name="connsiteY0" fmla="*/ 0 h 1450034"/>
              <a:gd name="connsiteX1" fmla="*/ 362509 w 1319532"/>
              <a:gd name="connsiteY1" fmla="*/ 1450034 h 1450034"/>
              <a:gd name="connsiteX2" fmla="*/ 0 w 1319532"/>
              <a:gd name="connsiteY2" fmla="*/ 725017 h 1450034"/>
              <a:gd name="connsiteX3" fmla="*/ 362509 w 1319532"/>
              <a:gd name="connsiteY3" fmla="*/ 0 h 1450034"/>
              <a:gd name="connsiteX0" fmla="*/ 362509 w 362509"/>
              <a:gd name="connsiteY0" fmla="*/ 1450034 h 1450034"/>
              <a:gd name="connsiteX1" fmla="*/ 0 w 362509"/>
              <a:gd name="connsiteY1" fmla="*/ 725017 h 1450034"/>
              <a:gd name="connsiteX2" fmla="*/ 362509 w 362509"/>
              <a:gd name="connsiteY2" fmla="*/ 0 h 14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09" h="1450034">
                <a:moveTo>
                  <a:pt x="362509" y="1450034"/>
                </a:moveTo>
                <a:lnTo>
                  <a:pt x="0" y="725017"/>
                </a:lnTo>
                <a:lnTo>
                  <a:pt x="362509" y="0"/>
                </a:lnTo>
              </a:path>
            </a:pathLst>
          </a:custGeom>
          <a:noFill/>
          <a:ln w="19050" algn="ctr">
            <a:solidFill>
              <a:srgbClr val="A7A8AA"/>
            </a:solidFill>
            <a:prstDash val="sysDot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Hexagon 58">
            <a:extLst>
              <a:ext uri="{FF2B5EF4-FFF2-40B4-BE49-F238E27FC236}">
                <a16:creationId xmlns:a16="http://schemas.microsoft.com/office/drawing/2014/main" id="{587A5B42-4EF6-450D-8954-128C16AFE090}"/>
              </a:ext>
            </a:extLst>
          </p:cNvPr>
          <p:cNvSpPr/>
          <p:nvPr/>
        </p:nvSpPr>
        <p:spPr bwMode="gray">
          <a:xfrm rot="16200000">
            <a:off x="6783715" y="3681050"/>
            <a:ext cx="377180" cy="1508719"/>
          </a:xfrm>
          <a:custGeom>
            <a:avLst/>
            <a:gdLst>
              <a:gd name="connsiteX0" fmla="*/ 0 w 1682040"/>
              <a:gd name="connsiteY0" fmla="*/ 725017 h 1450034"/>
              <a:gd name="connsiteX1" fmla="*/ 362509 w 1682040"/>
              <a:gd name="connsiteY1" fmla="*/ 0 h 1450034"/>
              <a:gd name="connsiteX2" fmla="*/ 1319532 w 1682040"/>
              <a:gd name="connsiteY2" fmla="*/ 0 h 1450034"/>
              <a:gd name="connsiteX3" fmla="*/ 1682040 w 1682040"/>
              <a:gd name="connsiteY3" fmla="*/ 725017 h 1450034"/>
              <a:gd name="connsiteX4" fmla="*/ 1319532 w 1682040"/>
              <a:gd name="connsiteY4" fmla="*/ 1450034 h 1450034"/>
              <a:gd name="connsiteX5" fmla="*/ 362509 w 1682040"/>
              <a:gd name="connsiteY5" fmla="*/ 1450034 h 1450034"/>
              <a:gd name="connsiteX6" fmla="*/ 0 w 1682040"/>
              <a:gd name="connsiteY6" fmla="*/ 725017 h 1450034"/>
              <a:gd name="connsiteX0" fmla="*/ 1319532 w 1682040"/>
              <a:gd name="connsiteY0" fmla="*/ 0 h 1450034"/>
              <a:gd name="connsiteX1" fmla="*/ 1682040 w 1682040"/>
              <a:gd name="connsiteY1" fmla="*/ 725017 h 1450034"/>
              <a:gd name="connsiteX2" fmla="*/ 1319532 w 1682040"/>
              <a:gd name="connsiteY2" fmla="*/ 1450034 h 1450034"/>
              <a:gd name="connsiteX3" fmla="*/ 362509 w 1682040"/>
              <a:gd name="connsiteY3" fmla="*/ 1450034 h 1450034"/>
              <a:gd name="connsiteX4" fmla="*/ 0 w 1682040"/>
              <a:gd name="connsiteY4" fmla="*/ 725017 h 1450034"/>
              <a:gd name="connsiteX5" fmla="*/ 362509 w 1682040"/>
              <a:gd name="connsiteY5" fmla="*/ 0 h 1450034"/>
              <a:gd name="connsiteX6" fmla="*/ 1410972 w 1682040"/>
              <a:gd name="connsiteY6" fmla="*/ 91440 h 1450034"/>
              <a:gd name="connsiteX0" fmla="*/ 1319532 w 1682040"/>
              <a:gd name="connsiteY0" fmla="*/ 0 h 1450034"/>
              <a:gd name="connsiteX1" fmla="*/ 1682040 w 1682040"/>
              <a:gd name="connsiteY1" fmla="*/ 725017 h 1450034"/>
              <a:gd name="connsiteX2" fmla="*/ 1319532 w 1682040"/>
              <a:gd name="connsiteY2" fmla="*/ 1450034 h 1450034"/>
              <a:gd name="connsiteX3" fmla="*/ 362509 w 1682040"/>
              <a:gd name="connsiteY3" fmla="*/ 1450034 h 1450034"/>
              <a:gd name="connsiteX4" fmla="*/ 0 w 1682040"/>
              <a:gd name="connsiteY4" fmla="*/ 725017 h 1450034"/>
              <a:gd name="connsiteX5" fmla="*/ 362509 w 1682040"/>
              <a:gd name="connsiteY5" fmla="*/ 0 h 1450034"/>
              <a:gd name="connsiteX0" fmla="*/ 1319532 w 1319532"/>
              <a:gd name="connsiteY0" fmla="*/ 0 h 1450034"/>
              <a:gd name="connsiteX1" fmla="*/ 1319532 w 1319532"/>
              <a:gd name="connsiteY1" fmla="*/ 1450034 h 1450034"/>
              <a:gd name="connsiteX2" fmla="*/ 362509 w 1319532"/>
              <a:gd name="connsiteY2" fmla="*/ 1450034 h 1450034"/>
              <a:gd name="connsiteX3" fmla="*/ 0 w 1319532"/>
              <a:gd name="connsiteY3" fmla="*/ 725017 h 1450034"/>
              <a:gd name="connsiteX4" fmla="*/ 362509 w 1319532"/>
              <a:gd name="connsiteY4" fmla="*/ 0 h 1450034"/>
              <a:gd name="connsiteX0" fmla="*/ 1319532 w 1319532"/>
              <a:gd name="connsiteY0" fmla="*/ 0 h 1450034"/>
              <a:gd name="connsiteX1" fmla="*/ 362509 w 1319532"/>
              <a:gd name="connsiteY1" fmla="*/ 1450034 h 1450034"/>
              <a:gd name="connsiteX2" fmla="*/ 0 w 1319532"/>
              <a:gd name="connsiteY2" fmla="*/ 725017 h 1450034"/>
              <a:gd name="connsiteX3" fmla="*/ 362509 w 1319532"/>
              <a:gd name="connsiteY3" fmla="*/ 0 h 1450034"/>
              <a:gd name="connsiteX0" fmla="*/ 362509 w 362509"/>
              <a:gd name="connsiteY0" fmla="*/ 1450034 h 1450034"/>
              <a:gd name="connsiteX1" fmla="*/ 0 w 362509"/>
              <a:gd name="connsiteY1" fmla="*/ 725017 h 1450034"/>
              <a:gd name="connsiteX2" fmla="*/ 362509 w 362509"/>
              <a:gd name="connsiteY2" fmla="*/ 0 h 14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09" h="1450034">
                <a:moveTo>
                  <a:pt x="362509" y="1450034"/>
                </a:moveTo>
                <a:lnTo>
                  <a:pt x="0" y="725017"/>
                </a:lnTo>
                <a:lnTo>
                  <a:pt x="362509" y="0"/>
                </a:lnTo>
              </a:path>
            </a:pathLst>
          </a:custGeom>
          <a:noFill/>
          <a:ln w="19050" algn="ctr">
            <a:solidFill>
              <a:srgbClr val="A7A8AA"/>
            </a:solidFill>
            <a:prstDash val="sysDot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1" name="Hexagon 58">
            <a:extLst>
              <a:ext uri="{FF2B5EF4-FFF2-40B4-BE49-F238E27FC236}">
                <a16:creationId xmlns:a16="http://schemas.microsoft.com/office/drawing/2014/main" id="{6506042A-9EC7-45B6-B9C9-4F7E8FB54739}"/>
              </a:ext>
            </a:extLst>
          </p:cNvPr>
          <p:cNvSpPr/>
          <p:nvPr/>
        </p:nvSpPr>
        <p:spPr bwMode="gray">
          <a:xfrm rot="5400000" flipV="1">
            <a:off x="4112038" y="2610198"/>
            <a:ext cx="377180" cy="1508719"/>
          </a:xfrm>
          <a:custGeom>
            <a:avLst/>
            <a:gdLst>
              <a:gd name="connsiteX0" fmla="*/ 0 w 1682040"/>
              <a:gd name="connsiteY0" fmla="*/ 725017 h 1450034"/>
              <a:gd name="connsiteX1" fmla="*/ 362509 w 1682040"/>
              <a:gd name="connsiteY1" fmla="*/ 0 h 1450034"/>
              <a:gd name="connsiteX2" fmla="*/ 1319532 w 1682040"/>
              <a:gd name="connsiteY2" fmla="*/ 0 h 1450034"/>
              <a:gd name="connsiteX3" fmla="*/ 1682040 w 1682040"/>
              <a:gd name="connsiteY3" fmla="*/ 725017 h 1450034"/>
              <a:gd name="connsiteX4" fmla="*/ 1319532 w 1682040"/>
              <a:gd name="connsiteY4" fmla="*/ 1450034 h 1450034"/>
              <a:gd name="connsiteX5" fmla="*/ 362509 w 1682040"/>
              <a:gd name="connsiteY5" fmla="*/ 1450034 h 1450034"/>
              <a:gd name="connsiteX6" fmla="*/ 0 w 1682040"/>
              <a:gd name="connsiteY6" fmla="*/ 725017 h 1450034"/>
              <a:gd name="connsiteX0" fmla="*/ 1319532 w 1682040"/>
              <a:gd name="connsiteY0" fmla="*/ 0 h 1450034"/>
              <a:gd name="connsiteX1" fmla="*/ 1682040 w 1682040"/>
              <a:gd name="connsiteY1" fmla="*/ 725017 h 1450034"/>
              <a:gd name="connsiteX2" fmla="*/ 1319532 w 1682040"/>
              <a:gd name="connsiteY2" fmla="*/ 1450034 h 1450034"/>
              <a:gd name="connsiteX3" fmla="*/ 362509 w 1682040"/>
              <a:gd name="connsiteY3" fmla="*/ 1450034 h 1450034"/>
              <a:gd name="connsiteX4" fmla="*/ 0 w 1682040"/>
              <a:gd name="connsiteY4" fmla="*/ 725017 h 1450034"/>
              <a:gd name="connsiteX5" fmla="*/ 362509 w 1682040"/>
              <a:gd name="connsiteY5" fmla="*/ 0 h 1450034"/>
              <a:gd name="connsiteX6" fmla="*/ 1410972 w 1682040"/>
              <a:gd name="connsiteY6" fmla="*/ 91440 h 1450034"/>
              <a:gd name="connsiteX0" fmla="*/ 1319532 w 1682040"/>
              <a:gd name="connsiteY0" fmla="*/ 0 h 1450034"/>
              <a:gd name="connsiteX1" fmla="*/ 1682040 w 1682040"/>
              <a:gd name="connsiteY1" fmla="*/ 725017 h 1450034"/>
              <a:gd name="connsiteX2" fmla="*/ 1319532 w 1682040"/>
              <a:gd name="connsiteY2" fmla="*/ 1450034 h 1450034"/>
              <a:gd name="connsiteX3" fmla="*/ 362509 w 1682040"/>
              <a:gd name="connsiteY3" fmla="*/ 1450034 h 1450034"/>
              <a:gd name="connsiteX4" fmla="*/ 0 w 1682040"/>
              <a:gd name="connsiteY4" fmla="*/ 725017 h 1450034"/>
              <a:gd name="connsiteX5" fmla="*/ 362509 w 1682040"/>
              <a:gd name="connsiteY5" fmla="*/ 0 h 1450034"/>
              <a:gd name="connsiteX0" fmla="*/ 1319532 w 1319532"/>
              <a:gd name="connsiteY0" fmla="*/ 0 h 1450034"/>
              <a:gd name="connsiteX1" fmla="*/ 1319532 w 1319532"/>
              <a:gd name="connsiteY1" fmla="*/ 1450034 h 1450034"/>
              <a:gd name="connsiteX2" fmla="*/ 362509 w 1319532"/>
              <a:gd name="connsiteY2" fmla="*/ 1450034 h 1450034"/>
              <a:gd name="connsiteX3" fmla="*/ 0 w 1319532"/>
              <a:gd name="connsiteY3" fmla="*/ 725017 h 1450034"/>
              <a:gd name="connsiteX4" fmla="*/ 362509 w 1319532"/>
              <a:gd name="connsiteY4" fmla="*/ 0 h 1450034"/>
              <a:gd name="connsiteX0" fmla="*/ 1319532 w 1319532"/>
              <a:gd name="connsiteY0" fmla="*/ 0 h 1450034"/>
              <a:gd name="connsiteX1" fmla="*/ 362509 w 1319532"/>
              <a:gd name="connsiteY1" fmla="*/ 1450034 h 1450034"/>
              <a:gd name="connsiteX2" fmla="*/ 0 w 1319532"/>
              <a:gd name="connsiteY2" fmla="*/ 725017 h 1450034"/>
              <a:gd name="connsiteX3" fmla="*/ 362509 w 1319532"/>
              <a:gd name="connsiteY3" fmla="*/ 0 h 1450034"/>
              <a:gd name="connsiteX0" fmla="*/ 362509 w 362509"/>
              <a:gd name="connsiteY0" fmla="*/ 1450034 h 1450034"/>
              <a:gd name="connsiteX1" fmla="*/ 0 w 362509"/>
              <a:gd name="connsiteY1" fmla="*/ 725017 h 1450034"/>
              <a:gd name="connsiteX2" fmla="*/ 362509 w 362509"/>
              <a:gd name="connsiteY2" fmla="*/ 0 h 14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09" h="1450034">
                <a:moveTo>
                  <a:pt x="362509" y="1450034"/>
                </a:moveTo>
                <a:lnTo>
                  <a:pt x="0" y="725017"/>
                </a:lnTo>
                <a:lnTo>
                  <a:pt x="362509" y="0"/>
                </a:lnTo>
              </a:path>
            </a:pathLst>
          </a:custGeom>
          <a:noFill/>
          <a:ln w="19050" algn="ctr">
            <a:solidFill>
              <a:srgbClr val="A7A8AA"/>
            </a:solidFill>
            <a:prstDash val="sysDot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42" name="Group 979">
            <a:extLst>
              <a:ext uri="{FF2B5EF4-FFF2-40B4-BE49-F238E27FC236}">
                <a16:creationId xmlns:a16="http://schemas.microsoft.com/office/drawing/2014/main" id="{52F27D27-3D6D-4260-8B80-1E2F8DAE5B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7707" y="3300711"/>
            <a:ext cx="610203" cy="612000"/>
            <a:chOff x="2032" y="4237"/>
            <a:chExt cx="340" cy="341"/>
          </a:xfrm>
          <a:solidFill>
            <a:schemeClr val="accent1"/>
          </a:solidFill>
        </p:grpSpPr>
        <p:sp>
          <p:nvSpPr>
            <p:cNvPr id="43" name="Freeform 980">
              <a:extLst>
                <a:ext uri="{FF2B5EF4-FFF2-40B4-BE49-F238E27FC236}">
                  <a16:creationId xmlns:a16="http://schemas.microsoft.com/office/drawing/2014/main" id="{4BA72EC1-487E-4AB4-BBDB-15D5BBA8E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" y="4237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981">
              <a:extLst>
                <a:ext uri="{FF2B5EF4-FFF2-40B4-BE49-F238E27FC236}">
                  <a16:creationId xmlns:a16="http://schemas.microsoft.com/office/drawing/2014/main" id="{87617FB1-97DA-4045-B89B-C98C4D7DC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4471"/>
              <a:ext cx="99" cy="14"/>
            </a:xfrm>
            <a:custGeom>
              <a:avLst/>
              <a:gdLst>
                <a:gd name="T0" fmla="*/ 139 w 149"/>
                <a:gd name="T1" fmla="*/ 0 h 21"/>
                <a:gd name="T2" fmla="*/ 11 w 149"/>
                <a:gd name="T3" fmla="*/ 0 h 21"/>
                <a:gd name="T4" fmla="*/ 0 w 149"/>
                <a:gd name="T5" fmla="*/ 10 h 21"/>
                <a:gd name="T6" fmla="*/ 11 w 149"/>
                <a:gd name="T7" fmla="*/ 21 h 21"/>
                <a:gd name="T8" fmla="*/ 139 w 149"/>
                <a:gd name="T9" fmla="*/ 21 h 21"/>
                <a:gd name="T10" fmla="*/ 149 w 149"/>
                <a:gd name="T11" fmla="*/ 10 h 21"/>
                <a:gd name="T12" fmla="*/ 139 w 14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1">
                  <a:moveTo>
                    <a:pt x="13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5" y="21"/>
                    <a:pt x="149" y="16"/>
                    <a:pt x="149" y="10"/>
                  </a:cubicBezTo>
                  <a:cubicBezTo>
                    <a:pt x="149" y="4"/>
                    <a:pt x="145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982">
              <a:extLst>
                <a:ext uri="{FF2B5EF4-FFF2-40B4-BE49-F238E27FC236}">
                  <a16:creationId xmlns:a16="http://schemas.microsoft.com/office/drawing/2014/main" id="{8012B7AC-2A52-4E7A-96B6-BE115F8AC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4320"/>
              <a:ext cx="164" cy="165"/>
            </a:xfrm>
            <a:custGeom>
              <a:avLst/>
              <a:gdLst>
                <a:gd name="T0" fmla="*/ 244 w 248"/>
                <a:gd name="T1" fmla="*/ 230 h 248"/>
                <a:gd name="T2" fmla="*/ 148 w 248"/>
                <a:gd name="T3" fmla="*/ 132 h 248"/>
                <a:gd name="T4" fmla="*/ 148 w 248"/>
                <a:gd name="T5" fmla="*/ 132 h 248"/>
                <a:gd name="T6" fmla="*/ 185 w 248"/>
                <a:gd name="T7" fmla="*/ 95 h 248"/>
                <a:gd name="T8" fmla="*/ 193 w 248"/>
                <a:gd name="T9" fmla="*/ 98 h 248"/>
                <a:gd name="T10" fmla="*/ 200 w 248"/>
                <a:gd name="T11" fmla="*/ 95 h 248"/>
                <a:gd name="T12" fmla="*/ 200 w 248"/>
                <a:gd name="T13" fmla="*/ 79 h 248"/>
                <a:gd name="T14" fmla="*/ 125 w 248"/>
                <a:gd name="T15" fmla="*/ 4 h 248"/>
                <a:gd name="T16" fmla="*/ 110 w 248"/>
                <a:gd name="T17" fmla="*/ 4 h 248"/>
                <a:gd name="T18" fmla="*/ 110 w 248"/>
                <a:gd name="T19" fmla="*/ 19 h 248"/>
                <a:gd name="T20" fmla="*/ 19 w 248"/>
                <a:gd name="T21" fmla="*/ 110 h 248"/>
                <a:gd name="T22" fmla="*/ 4 w 248"/>
                <a:gd name="T23" fmla="*/ 110 h 248"/>
                <a:gd name="T24" fmla="*/ 4 w 248"/>
                <a:gd name="T25" fmla="*/ 125 h 248"/>
                <a:gd name="T26" fmla="*/ 80 w 248"/>
                <a:gd name="T27" fmla="*/ 200 h 248"/>
                <a:gd name="T28" fmla="*/ 87 w 248"/>
                <a:gd name="T29" fmla="*/ 203 h 248"/>
                <a:gd name="T30" fmla="*/ 95 w 248"/>
                <a:gd name="T31" fmla="*/ 200 h 248"/>
                <a:gd name="T32" fmla="*/ 95 w 248"/>
                <a:gd name="T33" fmla="*/ 185 h 248"/>
                <a:gd name="T34" fmla="*/ 95 w 248"/>
                <a:gd name="T35" fmla="*/ 185 h 248"/>
                <a:gd name="T36" fmla="*/ 132 w 248"/>
                <a:gd name="T37" fmla="*/ 147 h 248"/>
                <a:gd name="T38" fmla="*/ 229 w 248"/>
                <a:gd name="T39" fmla="*/ 245 h 248"/>
                <a:gd name="T40" fmla="*/ 237 w 248"/>
                <a:gd name="T41" fmla="*/ 248 h 248"/>
                <a:gd name="T42" fmla="*/ 244 w 248"/>
                <a:gd name="T43" fmla="*/ 245 h 248"/>
                <a:gd name="T44" fmla="*/ 244 w 248"/>
                <a:gd name="T45" fmla="*/ 230 h 248"/>
                <a:gd name="T46" fmla="*/ 34 w 248"/>
                <a:gd name="T47" fmla="*/ 125 h 248"/>
                <a:gd name="T48" fmla="*/ 125 w 248"/>
                <a:gd name="T49" fmla="*/ 34 h 248"/>
                <a:gd name="T50" fmla="*/ 170 w 248"/>
                <a:gd name="T51" fmla="*/ 79 h 248"/>
                <a:gd name="T52" fmla="*/ 80 w 248"/>
                <a:gd name="T53" fmla="*/ 170 h 248"/>
                <a:gd name="T54" fmla="*/ 34 w 248"/>
                <a:gd name="T55" fmla="*/ 12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44" y="230"/>
                  </a:moveTo>
                  <a:cubicBezTo>
                    <a:pt x="148" y="132"/>
                    <a:pt x="148" y="132"/>
                    <a:pt x="148" y="132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7" y="97"/>
                    <a:pt x="190" y="98"/>
                    <a:pt x="193" y="98"/>
                  </a:cubicBezTo>
                  <a:cubicBezTo>
                    <a:pt x="196" y="98"/>
                    <a:pt x="198" y="97"/>
                    <a:pt x="200" y="95"/>
                  </a:cubicBezTo>
                  <a:cubicBezTo>
                    <a:pt x="205" y="90"/>
                    <a:pt x="205" y="84"/>
                    <a:pt x="200" y="79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1" y="0"/>
                    <a:pt x="114" y="0"/>
                    <a:pt x="110" y="4"/>
                  </a:cubicBezTo>
                  <a:cubicBezTo>
                    <a:pt x="106" y="8"/>
                    <a:pt x="106" y="15"/>
                    <a:pt x="110" y="19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05"/>
                    <a:pt x="8" y="105"/>
                    <a:pt x="4" y="110"/>
                  </a:cubicBezTo>
                  <a:cubicBezTo>
                    <a:pt x="0" y="114"/>
                    <a:pt x="0" y="121"/>
                    <a:pt x="4" y="125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2" y="202"/>
                    <a:pt x="84" y="203"/>
                    <a:pt x="87" y="203"/>
                  </a:cubicBezTo>
                  <a:cubicBezTo>
                    <a:pt x="90" y="203"/>
                    <a:pt x="93" y="202"/>
                    <a:pt x="95" y="200"/>
                  </a:cubicBezTo>
                  <a:cubicBezTo>
                    <a:pt x="99" y="196"/>
                    <a:pt x="99" y="189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1" y="247"/>
                    <a:pt x="234" y="248"/>
                    <a:pt x="237" y="248"/>
                  </a:cubicBezTo>
                  <a:cubicBezTo>
                    <a:pt x="239" y="248"/>
                    <a:pt x="242" y="247"/>
                    <a:pt x="244" y="245"/>
                  </a:cubicBezTo>
                  <a:cubicBezTo>
                    <a:pt x="248" y="241"/>
                    <a:pt x="248" y="234"/>
                    <a:pt x="244" y="230"/>
                  </a:cubicBezTo>
                  <a:close/>
                  <a:moveTo>
                    <a:pt x="34" y="125"/>
                  </a:moveTo>
                  <a:cubicBezTo>
                    <a:pt x="125" y="34"/>
                    <a:pt x="125" y="34"/>
                    <a:pt x="125" y="34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80" y="170"/>
                    <a:pt x="80" y="170"/>
                    <a:pt x="80" y="170"/>
                  </a:cubicBezTo>
                  <a:lnTo>
                    <a:pt x="3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6804DBB-F69C-42DF-B6B4-578D3CE27D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5554" t="13097" r="25575" b="19154"/>
          <a:stretch/>
        </p:blipFill>
        <p:spPr>
          <a:xfrm>
            <a:off x="6581020" y="3030578"/>
            <a:ext cx="762501" cy="1141601"/>
          </a:xfrm>
          <a:prstGeom prst="rect">
            <a:avLst/>
          </a:prstGeom>
        </p:spPr>
      </p:pic>
      <p:sp>
        <p:nvSpPr>
          <p:cNvPr id="30" name="Hexagon 8">
            <a:extLst>
              <a:ext uri="{FF2B5EF4-FFF2-40B4-BE49-F238E27FC236}">
                <a16:creationId xmlns:a16="http://schemas.microsoft.com/office/drawing/2014/main" id="{D4896790-B107-4115-93CB-934F176576AB}"/>
              </a:ext>
            </a:extLst>
          </p:cNvPr>
          <p:cNvSpPr/>
          <p:nvPr/>
        </p:nvSpPr>
        <p:spPr bwMode="gray">
          <a:xfrm rot="16200000">
            <a:off x="9906892" y="3275717"/>
            <a:ext cx="1446375" cy="1246875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5" name="Hexagon 58">
            <a:extLst>
              <a:ext uri="{FF2B5EF4-FFF2-40B4-BE49-F238E27FC236}">
                <a16:creationId xmlns:a16="http://schemas.microsoft.com/office/drawing/2014/main" id="{72C6F9D6-4B43-4825-9E81-EC2042137BE5}"/>
              </a:ext>
            </a:extLst>
          </p:cNvPr>
          <p:cNvSpPr/>
          <p:nvPr/>
        </p:nvSpPr>
        <p:spPr bwMode="gray">
          <a:xfrm rot="16200000" flipV="1">
            <a:off x="10434570" y="3969687"/>
            <a:ext cx="377180" cy="1508719"/>
          </a:xfrm>
          <a:custGeom>
            <a:avLst/>
            <a:gdLst>
              <a:gd name="connsiteX0" fmla="*/ 0 w 1682040"/>
              <a:gd name="connsiteY0" fmla="*/ 725017 h 1450034"/>
              <a:gd name="connsiteX1" fmla="*/ 362509 w 1682040"/>
              <a:gd name="connsiteY1" fmla="*/ 0 h 1450034"/>
              <a:gd name="connsiteX2" fmla="*/ 1319532 w 1682040"/>
              <a:gd name="connsiteY2" fmla="*/ 0 h 1450034"/>
              <a:gd name="connsiteX3" fmla="*/ 1682040 w 1682040"/>
              <a:gd name="connsiteY3" fmla="*/ 725017 h 1450034"/>
              <a:gd name="connsiteX4" fmla="*/ 1319532 w 1682040"/>
              <a:gd name="connsiteY4" fmla="*/ 1450034 h 1450034"/>
              <a:gd name="connsiteX5" fmla="*/ 362509 w 1682040"/>
              <a:gd name="connsiteY5" fmla="*/ 1450034 h 1450034"/>
              <a:gd name="connsiteX6" fmla="*/ 0 w 1682040"/>
              <a:gd name="connsiteY6" fmla="*/ 725017 h 1450034"/>
              <a:gd name="connsiteX0" fmla="*/ 1319532 w 1682040"/>
              <a:gd name="connsiteY0" fmla="*/ 0 h 1450034"/>
              <a:gd name="connsiteX1" fmla="*/ 1682040 w 1682040"/>
              <a:gd name="connsiteY1" fmla="*/ 725017 h 1450034"/>
              <a:gd name="connsiteX2" fmla="*/ 1319532 w 1682040"/>
              <a:gd name="connsiteY2" fmla="*/ 1450034 h 1450034"/>
              <a:gd name="connsiteX3" fmla="*/ 362509 w 1682040"/>
              <a:gd name="connsiteY3" fmla="*/ 1450034 h 1450034"/>
              <a:gd name="connsiteX4" fmla="*/ 0 w 1682040"/>
              <a:gd name="connsiteY4" fmla="*/ 725017 h 1450034"/>
              <a:gd name="connsiteX5" fmla="*/ 362509 w 1682040"/>
              <a:gd name="connsiteY5" fmla="*/ 0 h 1450034"/>
              <a:gd name="connsiteX6" fmla="*/ 1410972 w 1682040"/>
              <a:gd name="connsiteY6" fmla="*/ 91440 h 1450034"/>
              <a:gd name="connsiteX0" fmla="*/ 1319532 w 1682040"/>
              <a:gd name="connsiteY0" fmla="*/ 0 h 1450034"/>
              <a:gd name="connsiteX1" fmla="*/ 1682040 w 1682040"/>
              <a:gd name="connsiteY1" fmla="*/ 725017 h 1450034"/>
              <a:gd name="connsiteX2" fmla="*/ 1319532 w 1682040"/>
              <a:gd name="connsiteY2" fmla="*/ 1450034 h 1450034"/>
              <a:gd name="connsiteX3" fmla="*/ 362509 w 1682040"/>
              <a:gd name="connsiteY3" fmla="*/ 1450034 h 1450034"/>
              <a:gd name="connsiteX4" fmla="*/ 0 w 1682040"/>
              <a:gd name="connsiteY4" fmla="*/ 725017 h 1450034"/>
              <a:gd name="connsiteX5" fmla="*/ 362509 w 1682040"/>
              <a:gd name="connsiteY5" fmla="*/ 0 h 1450034"/>
              <a:gd name="connsiteX0" fmla="*/ 1319532 w 1319532"/>
              <a:gd name="connsiteY0" fmla="*/ 0 h 1450034"/>
              <a:gd name="connsiteX1" fmla="*/ 1319532 w 1319532"/>
              <a:gd name="connsiteY1" fmla="*/ 1450034 h 1450034"/>
              <a:gd name="connsiteX2" fmla="*/ 362509 w 1319532"/>
              <a:gd name="connsiteY2" fmla="*/ 1450034 h 1450034"/>
              <a:gd name="connsiteX3" fmla="*/ 0 w 1319532"/>
              <a:gd name="connsiteY3" fmla="*/ 725017 h 1450034"/>
              <a:gd name="connsiteX4" fmla="*/ 362509 w 1319532"/>
              <a:gd name="connsiteY4" fmla="*/ 0 h 1450034"/>
              <a:gd name="connsiteX0" fmla="*/ 1319532 w 1319532"/>
              <a:gd name="connsiteY0" fmla="*/ 0 h 1450034"/>
              <a:gd name="connsiteX1" fmla="*/ 362509 w 1319532"/>
              <a:gd name="connsiteY1" fmla="*/ 1450034 h 1450034"/>
              <a:gd name="connsiteX2" fmla="*/ 0 w 1319532"/>
              <a:gd name="connsiteY2" fmla="*/ 725017 h 1450034"/>
              <a:gd name="connsiteX3" fmla="*/ 362509 w 1319532"/>
              <a:gd name="connsiteY3" fmla="*/ 0 h 1450034"/>
              <a:gd name="connsiteX0" fmla="*/ 362509 w 362509"/>
              <a:gd name="connsiteY0" fmla="*/ 1450034 h 1450034"/>
              <a:gd name="connsiteX1" fmla="*/ 0 w 362509"/>
              <a:gd name="connsiteY1" fmla="*/ 725017 h 1450034"/>
              <a:gd name="connsiteX2" fmla="*/ 362509 w 362509"/>
              <a:gd name="connsiteY2" fmla="*/ 0 h 14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09" h="1450034">
                <a:moveTo>
                  <a:pt x="362509" y="1450034"/>
                </a:moveTo>
                <a:lnTo>
                  <a:pt x="0" y="725017"/>
                </a:lnTo>
                <a:lnTo>
                  <a:pt x="362509" y="0"/>
                </a:lnTo>
              </a:path>
            </a:pathLst>
          </a:custGeom>
          <a:noFill/>
          <a:ln w="19050" algn="ctr">
            <a:solidFill>
              <a:srgbClr val="A7A8AA"/>
            </a:solidFill>
            <a:prstDash val="sysDot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6" name="Hexagon 10">
            <a:extLst>
              <a:ext uri="{FF2B5EF4-FFF2-40B4-BE49-F238E27FC236}">
                <a16:creationId xmlns:a16="http://schemas.microsoft.com/office/drawing/2014/main" id="{09853AAF-32DD-4267-80C4-FBCE8E0E211C}"/>
              </a:ext>
            </a:extLst>
          </p:cNvPr>
          <p:cNvSpPr/>
          <p:nvPr/>
        </p:nvSpPr>
        <p:spPr bwMode="gray">
          <a:xfrm rot="5400000" flipH="1">
            <a:off x="9756822" y="3147510"/>
            <a:ext cx="1714260" cy="1488201"/>
          </a:xfrm>
          <a:custGeom>
            <a:avLst/>
            <a:gdLst>
              <a:gd name="connsiteX0" fmla="*/ 0 w 1414272"/>
              <a:gd name="connsiteY0" fmla="*/ 609600 h 1219200"/>
              <a:gd name="connsiteX1" fmla="*/ 304800 w 1414272"/>
              <a:gd name="connsiteY1" fmla="*/ 0 h 1219200"/>
              <a:gd name="connsiteX2" fmla="*/ 1109472 w 1414272"/>
              <a:gd name="connsiteY2" fmla="*/ 0 h 1219200"/>
              <a:gd name="connsiteX3" fmla="*/ 1414272 w 1414272"/>
              <a:gd name="connsiteY3" fmla="*/ 609600 h 1219200"/>
              <a:gd name="connsiteX4" fmla="*/ 1109472 w 1414272"/>
              <a:gd name="connsiteY4" fmla="*/ 1219200 h 1219200"/>
              <a:gd name="connsiteX5" fmla="*/ 304800 w 1414272"/>
              <a:gd name="connsiteY5" fmla="*/ 1219200 h 1219200"/>
              <a:gd name="connsiteX6" fmla="*/ 0 w 1414272"/>
              <a:gd name="connsiteY6" fmla="*/ 609600 h 1219200"/>
              <a:gd name="connsiteX0" fmla="*/ 1109472 w 1414272"/>
              <a:gd name="connsiteY0" fmla="*/ 0 h 1219200"/>
              <a:gd name="connsiteX1" fmla="*/ 1414272 w 1414272"/>
              <a:gd name="connsiteY1" fmla="*/ 609600 h 1219200"/>
              <a:gd name="connsiteX2" fmla="*/ 1109472 w 1414272"/>
              <a:gd name="connsiteY2" fmla="*/ 1219200 h 1219200"/>
              <a:gd name="connsiteX3" fmla="*/ 304800 w 1414272"/>
              <a:gd name="connsiteY3" fmla="*/ 1219200 h 1219200"/>
              <a:gd name="connsiteX4" fmla="*/ 0 w 1414272"/>
              <a:gd name="connsiteY4" fmla="*/ 609600 h 1219200"/>
              <a:gd name="connsiteX5" fmla="*/ 304800 w 1414272"/>
              <a:gd name="connsiteY5" fmla="*/ 0 h 1219200"/>
              <a:gd name="connsiteX6" fmla="*/ 1200912 w 1414272"/>
              <a:gd name="connsiteY6" fmla="*/ 91440 h 1219200"/>
              <a:gd name="connsiteX0" fmla="*/ 1109472 w 1414272"/>
              <a:gd name="connsiteY0" fmla="*/ 13335 h 1232535"/>
              <a:gd name="connsiteX1" fmla="*/ 1414272 w 1414272"/>
              <a:gd name="connsiteY1" fmla="*/ 622935 h 1232535"/>
              <a:gd name="connsiteX2" fmla="*/ 1109472 w 1414272"/>
              <a:gd name="connsiteY2" fmla="*/ 1232535 h 1232535"/>
              <a:gd name="connsiteX3" fmla="*/ 304800 w 1414272"/>
              <a:gd name="connsiteY3" fmla="*/ 1232535 h 1232535"/>
              <a:gd name="connsiteX4" fmla="*/ 0 w 1414272"/>
              <a:gd name="connsiteY4" fmla="*/ 622935 h 1232535"/>
              <a:gd name="connsiteX5" fmla="*/ 304800 w 1414272"/>
              <a:gd name="connsiteY5" fmla="*/ 13335 h 1232535"/>
              <a:gd name="connsiteX6" fmla="*/ 958024 w 1414272"/>
              <a:gd name="connsiteY6" fmla="*/ 0 h 1232535"/>
              <a:gd name="connsiteX0" fmla="*/ 1109472 w 1414272"/>
              <a:gd name="connsiteY0" fmla="*/ 0 h 1219200"/>
              <a:gd name="connsiteX1" fmla="*/ 1414272 w 1414272"/>
              <a:gd name="connsiteY1" fmla="*/ 609600 h 1219200"/>
              <a:gd name="connsiteX2" fmla="*/ 1109472 w 1414272"/>
              <a:gd name="connsiteY2" fmla="*/ 1219200 h 1219200"/>
              <a:gd name="connsiteX3" fmla="*/ 304800 w 1414272"/>
              <a:gd name="connsiteY3" fmla="*/ 1219200 h 1219200"/>
              <a:gd name="connsiteX4" fmla="*/ 0 w 1414272"/>
              <a:gd name="connsiteY4" fmla="*/ 609600 h 1219200"/>
              <a:gd name="connsiteX5" fmla="*/ 304800 w 1414272"/>
              <a:gd name="connsiteY5" fmla="*/ 0 h 1219200"/>
              <a:gd name="connsiteX6" fmla="*/ 858015 w 1414272"/>
              <a:gd name="connsiteY6" fmla="*/ 10478 h 1219200"/>
              <a:gd name="connsiteX0" fmla="*/ 1109472 w 1414272"/>
              <a:gd name="connsiteY0" fmla="*/ 8572 h 1227772"/>
              <a:gd name="connsiteX1" fmla="*/ 1414272 w 1414272"/>
              <a:gd name="connsiteY1" fmla="*/ 618172 h 1227772"/>
              <a:gd name="connsiteX2" fmla="*/ 1109472 w 1414272"/>
              <a:gd name="connsiteY2" fmla="*/ 1227772 h 1227772"/>
              <a:gd name="connsiteX3" fmla="*/ 304800 w 1414272"/>
              <a:gd name="connsiteY3" fmla="*/ 1227772 h 1227772"/>
              <a:gd name="connsiteX4" fmla="*/ 0 w 1414272"/>
              <a:gd name="connsiteY4" fmla="*/ 618172 h 1227772"/>
              <a:gd name="connsiteX5" fmla="*/ 304800 w 1414272"/>
              <a:gd name="connsiteY5" fmla="*/ 8572 h 1227772"/>
              <a:gd name="connsiteX6" fmla="*/ 848490 w 1414272"/>
              <a:gd name="connsiteY6" fmla="*/ 0 h 122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272" h="1227772">
                <a:moveTo>
                  <a:pt x="1109472" y="8572"/>
                </a:moveTo>
                <a:lnTo>
                  <a:pt x="1414272" y="618172"/>
                </a:lnTo>
                <a:lnTo>
                  <a:pt x="1109472" y="1227772"/>
                </a:lnTo>
                <a:lnTo>
                  <a:pt x="304800" y="1227772"/>
                </a:lnTo>
                <a:lnTo>
                  <a:pt x="0" y="618172"/>
                </a:lnTo>
                <a:lnTo>
                  <a:pt x="304800" y="8572"/>
                </a:lnTo>
                <a:cubicBezTo>
                  <a:pt x="573024" y="8572"/>
                  <a:pt x="848490" y="0"/>
                  <a:pt x="848490" y="0"/>
                </a:cubicBezTo>
              </a:path>
            </a:pathLst>
          </a:custGeom>
          <a:noFill/>
          <a:ln w="19050" algn="ctr">
            <a:solidFill>
              <a:srgbClr val="CC99FF"/>
            </a:solidFill>
            <a:miter lim="800000"/>
            <a:headEnd type="triangle" w="lg" len="lg"/>
            <a:tailEnd type="oval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" name="Kuva 5" descr="Mies ja lapsi ääriviiva">
            <a:extLst>
              <a:ext uri="{FF2B5EF4-FFF2-40B4-BE49-F238E27FC236}">
                <a16:creationId xmlns:a16="http://schemas.microsoft.com/office/drawing/2014/main" id="{1E0686FC-261B-4413-82CC-9169F679D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05089" y="3579897"/>
            <a:ext cx="615623" cy="615623"/>
          </a:xfrm>
          <a:prstGeom prst="rect">
            <a:avLst/>
          </a:prstGeom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id="{115EC200-7D93-4F2C-80DB-F0D0B867D06F}"/>
              </a:ext>
            </a:extLst>
          </p:cNvPr>
          <p:cNvSpPr/>
          <p:nvPr/>
        </p:nvSpPr>
        <p:spPr>
          <a:xfrm>
            <a:off x="8901598" y="1900657"/>
            <a:ext cx="3181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1400" b="1">
                <a:solidFill>
                  <a:prstClr val="black"/>
                </a:solidFill>
              </a:rPr>
              <a:t>ASUKKAIDEN PALVELUTARPEET</a:t>
            </a:r>
          </a:p>
          <a:p>
            <a:pPr lvl="0" algn="ctr"/>
            <a:r>
              <a:rPr lang="fi-FI" sz="1100">
                <a:solidFill>
                  <a:prstClr val="black"/>
                </a:solidFill>
              </a:rPr>
              <a:t>Alueen väestörakenne, palvelutarpeet, hyvinvoinnin nykytila ja näkemys sen kehityssuunnista. Tietoon perustuva ennakointi.</a:t>
            </a:r>
          </a:p>
          <a:p>
            <a:pPr lvl="0" algn="ctr"/>
            <a:endParaRPr lang="fi-FI" sz="1100">
              <a:solidFill>
                <a:prstClr val="black"/>
              </a:solidFill>
            </a:endParaRPr>
          </a:p>
          <a:p>
            <a:pPr lvl="0" algn="ctr"/>
            <a:endParaRPr lang="fi-FI" sz="1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>
            <a:extLst>
              <a:ext uri="{FF2B5EF4-FFF2-40B4-BE49-F238E27FC236}">
                <a16:creationId xmlns:a16="http://schemas.microsoft.com/office/drawing/2014/main" id="{780E2CCC-B105-49CE-B437-F0E596E75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4" b="15999"/>
          <a:stretch/>
        </p:blipFill>
        <p:spPr>
          <a:xfrm>
            <a:off x="9031942" y="2148650"/>
            <a:ext cx="2373479" cy="19928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72959-5268-4554-8E80-961CA76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E61F51-6738-4DEA-8AF7-E537F496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24" y="369179"/>
            <a:ext cx="9569557" cy="613182"/>
          </a:xfrm>
        </p:spPr>
        <p:txBody>
          <a:bodyPr>
            <a:normAutofit/>
          </a:bodyPr>
          <a:lstStyle/>
          <a:p>
            <a:r>
              <a:rPr lang="fi-FI" sz="2400">
                <a:solidFill>
                  <a:srgbClr val="7030A0"/>
                </a:solidFill>
              </a:rPr>
              <a:t>Hyvinvointialueen strategian vaiheistus ja syveneminen</a:t>
            </a: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55A1DB83-E830-4372-90C9-A32694BE7FB1}"/>
              </a:ext>
            </a:extLst>
          </p:cNvPr>
          <p:cNvSpPr/>
          <p:nvPr/>
        </p:nvSpPr>
        <p:spPr>
          <a:xfrm>
            <a:off x="3693456" y="2926073"/>
            <a:ext cx="502713" cy="47431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A7697B26-7FD3-44E7-9C50-B6A52FB0B1AB}"/>
              </a:ext>
            </a:extLst>
          </p:cNvPr>
          <p:cNvSpPr/>
          <p:nvPr/>
        </p:nvSpPr>
        <p:spPr>
          <a:xfrm>
            <a:off x="7860180" y="2926073"/>
            <a:ext cx="502713" cy="47431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F6F7BD-3179-43D2-B678-6AFA05B7F137}"/>
              </a:ext>
            </a:extLst>
          </p:cNvPr>
          <p:cNvSpPr txBox="1"/>
          <p:nvPr/>
        </p:nvSpPr>
        <p:spPr>
          <a:xfrm>
            <a:off x="582874" y="1421044"/>
            <a:ext cx="310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/>
              <a:t>Hyvinvointialueen käynnistäminen</a:t>
            </a:r>
            <a:br>
              <a:rPr lang="fi-FI" sz="1400" b="1"/>
            </a:br>
            <a:r>
              <a:rPr lang="fi-FI" sz="1400" b="1"/>
              <a:t>(2022)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5D17F8-CCD3-4447-AABF-0660B4F3C937}"/>
              </a:ext>
            </a:extLst>
          </p:cNvPr>
          <p:cNvSpPr txBox="1"/>
          <p:nvPr/>
        </p:nvSpPr>
        <p:spPr>
          <a:xfrm>
            <a:off x="4615784" y="1421044"/>
            <a:ext cx="3101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/>
              <a:t>Hyvinvointialueen strategia, ensimmäinen valtuustokausi </a:t>
            </a:r>
          </a:p>
          <a:p>
            <a:pPr algn="ctr"/>
            <a:r>
              <a:rPr lang="fi-FI" sz="1400" b="1"/>
              <a:t>(2023-2025)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1FC6DD6-A855-41CC-8BC5-BA03E4CFBEB3}"/>
              </a:ext>
            </a:extLst>
          </p:cNvPr>
          <p:cNvSpPr txBox="1"/>
          <p:nvPr/>
        </p:nvSpPr>
        <p:spPr>
          <a:xfrm>
            <a:off x="8465215" y="1421044"/>
            <a:ext cx="3463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/>
              <a:t>Hyvinvointialueen strategia, </a:t>
            </a:r>
          </a:p>
          <a:p>
            <a:pPr algn="ctr"/>
            <a:r>
              <a:rPr lang="fi-FI" sz="1400" b="1"/>
              <a:t>toinen valtuustokausi </a:t>
            </a:r>
          </a:p>
          <a:p>
            <a:pPr algn="ctr"/>
            <a:r>
              <a:rPr lang="fi-FI" sz="1400" b="1"/>
              <a:t>(~6/2025-6/2029)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D3A68A-9AAE-4690-85B5-5D435E366A05}"/>
              </a:ext>
            </a:extLst>
          </p:cNvPr>
          <p:cNvSpPr/>
          <p:nvPr/>
        </p:nvSpPr>
        <p:spPr>
          <a:xfrm>
            <a:off x="155425" y="4194378"/>
            <a:ext cx="4003301" cy="19420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fi-FI" b="1"/>
              <a:t>Muutoksen valmistelu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/>
              <a:t>Tavoitteena </a:t>
            </a:r>
            <a:r>
              <a:rPr lang="fi-FI" sz="1200" b="1"/>
              <a:t>välttämättömän toteuttaminen </a:t>
            </a:r>
            <a:r>
              <a:rPr lang="fi-FI" sz="1200"/>
              <a:t>– jotta taataan </a:t>
            </a:r>
            <a:r>
              <a:rPr lang="fi-FI" sz="1200" b="1"/>
              <a:t>turvallinen siirtymä.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/>
              <a:t>Määritellään ja toteutetaan ensimmäisen hyvinvointialuestrategian l</a:t>
            </a:r>
            <a:r>
              <a:rPr lang="fi-FI" sz="1200" b="1"/>
              <a:t>aadintaprosessi</a:t>
            </a:r>
            <a:r>
              <a:rPr lang="fi-FI" sz="1200"/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tx1"/>
                </a:solidFill>
              </a:rPr>
              <a:t>Painopisteet ja keskeiset pitkän aikavälin tavoitteet, joiden </a:t>
            </a:r>
            <a:r>
              <a:rPr lang="fi-FI" sz="1200"/>
              <a:t>pohjalta voidaan laatia </a:t>
            </a:r>
            <a:r>
              <a:rPr lang="fi-FI" sz="1200" b="1">
                <a:solidFill>
                  <a:schemeClr val="tx1"/>
                </a:solidFill>
              </a:rPr>
              <a:t>talousarvio </a:t>
            </a:r>
            <a:r>
              <a:rPr lang="fi-FI" sz="1200">
                <a:solidFill>
                  <a:schemeClr val="tx1"/>
                </a:solidFill>
              </a:rPr>
              <a:t>ja </a:t>
            </a:r>
            <a:r>
              <a:rPr lang="fi-FI" sz="1200" b="1">
                <a:solidFill>
                  <a:schemeClr val="tx1"/>
                </a:solidFill>
              </a:rPr>
              <a:t>vuositason tavoitteet </a:t>
            </a:r>
            <a:r>
              <a:rPr lang="fi-FI" sz="1200">
                <a:solidFill>
                  <a:schemeClr val="tx1"/>
                </a:solidFill>
              </a:rPr>
              <a:t>(vuodelle 2023).</a:t>
            </a:r>
            <a:endParaRPr kumimoji="0" lang="fi-FI" sz="120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>
              <a:spcAft>
                <a:spcPts val="600"/>
              </a:spcAft>
            </a:pPr>
            <a:endParaRPr lang="fi-FI" sz="1200" b="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803CF4D-5E95-4582-B25B-9AF5539E9AD6}"/>
              </a:ext>
            </a:extLst>
          </p:cNvPr>
          <p:cNvSpPr/>
          <p:nvPr/>
        </p:nvSpPr>
        <p:spPr>
          <a:xfrm>
            <a:off x="4233612" y="4215711"/>
            <a:ext cx="4548537" cy="240716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fi-FI" b="1"/>
              <a:t>Muutoksen hallinta </a:t>
            </a:r>
            <a:r>
              <a:rPr lang="fi-FI" b="1">
                <a:solidFill>
                  <a:schemeClr val="tx1"/>
                </a:solidFill>
              </a:rPr>
              <a:t>ja turvallinen siirtymä</a:t>
            </a:r>
            <a:endParaRPr lang="fi-FI" b="1" i="1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tx1"/>
                </a:solidFill>
              </a:rPr>
              <a:t>Hyvinvointialueen ensimmäisellä strategialla hallitaan turvallista siirtymää, varmistetaan yhteinen suunta, yhtenäistetään palvelutuotantoa ja käynnistetään </a:t>
            </a:r>
            <a:r>
              <a:rPr lang="fi-FI" sz="1200"/>
              <a:t>palvelutason parantaminen.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tx1"/>
                </a:solidFill>
              </a:rPr>
              <a:t>Strategian päivitystarve arvioidaan vuosittain talousarvion tavoitteiden asettamisen yhteydessä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tx1"/>
                </a:solidFill>
              </a:rPr>
              <a:t>Pitkän aikavälin tavoitteiden konkretisointi vuositavoitteiden asettamisen yhteydessä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tx1"/>
                </a:solidFill>
              </a:rPr>
              <a:t>Pelastustoimen uusi palvelutasopäätös valtuuston hyväksyttäväksi 12/2023.</a:t>
            </a:r>
          </a:p>
          <a:p>
            <a:pPr algn="ctr">
              <a:spcAft>
                <a:spcPts val="600"/>
              </a:spcAft>
            </a:pPr>
            <a:endParaRPr lang="fi-FI" sz="1200"/>
          </a:p>
          <a:p>
            <a:pPr algn="ctr">
              <a:spcAft>
                <a:spcPts val="600"/>
              </a:spcAft>
            </a:pPr>
            <a:endParaRPr lang="fi-FI" sz="12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F03A33-D6A9-4A04-ACB0-4513AB137A3E}"/>
              </a:ext>
            </a:extLst>
          </p:cNvPr>
          <p:cNvSpPr/>
          <p:nvPr/>
        </p:nvSpPr>
        <p:spPr>
          <a:xfrm>
            <a:off x="8815971" y="4215712"/>
            <a:ext cx="3376029" cy="256694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fi-FI" sz="1800" b="1">
                <a:solidFill>
                  <a:schemeClr val="tx1"/>
                </a:solidFill>
              </a:rPr>
              <a:t>Toiminnan kehittäminen jatkuu</a:t>
            </a:r>
            <a:endParaRPr lang="fi-FI" sz="1400" b="1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tx1"/>
                </a:solidFill>
              </a:rPr>
              <a:t>Strategian ajankohtaisuuden ja tavoitteiden arviointi ja tarkoituksenmukainen uudistaminen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200">
                <a:solidFill>
                  <a:schemeClr val="tx1"/>
                </a:solidFill>
              </a:rPr>
              <a:t>Strategista kehittämistä jatketaan ennakoiden palvelutarpeiden ja toimintaympäristön muutoksia, henkilöstö- ja asiakaskokemusta hyödyntäen.</a:t>
            </a:r>
            <a:endParaRPr lang="fi-FI" sz="1200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DB0C23-B39E-4423-B4D9-BCDEF4F3FC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14" b="16601"/>
          <a:stretch/>
        </p:blipFill>
        <p:spPr>
          <a:xfrm>
            <a:off x="4935413" y="2196122"/>
            <a:ext cx="2378114" cy="1956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891E94-14A9-4853-A6EF-C4C7C4993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795" y="2091562"/>
            <a:ext cx="1942008" cy="1942008"/>
          </a:xfrm>
          <a:prstGeom prst="rect">
            <a:avLst/>
          </a:prstGeom>
        </p:spPr>
      </p:pic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F83C3144-E06A-4F50-BC7D-BC1A7290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D4052BFA-D1B1-4F10-9C2D-643307B963F0}" type="datetime1">
              <a:rPr lang="fi-FI" smtClean="0"/>
              <a:t>8.3.2022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54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507" y="276945"/>
            <a:ext cx="9569557" cy="613182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rgbClr val="7030A0"/>
                </a:solidFill>
              </a:rPr>
              <a:t>Strategiavalmistelun vuosikello 2022</a:t>
            </a: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962729"/>
              </p:ext>
            </p:extLst>
          </p:nvPr>
        </p:nvGraphicFramePr>
        <p:xfrm>
          <a:off x="402507" y="4170869"/>
          <a:ext cx="4797083" cy="1584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9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140">
                <a:tc>
                  <a:txBody>
                    <a:bodyPr/>
                    <a:lstStyle/>
                    <a:p>
                      <a:r>
                        <a:rPr lang="fi-FI" sz="1400" b="1">
                          <a:solidFill>
                            <a:schemeClr val="tx1"/>
                          </a:solidFill>
                        </a:rPr>
                        <a:t>VAIHE 3: Hyvinvointialuestrategian viimeistely  hyväksyttäväksi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1400" b="1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Aluevaltuuston talous- ja strategiaseminaari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Strategian viimeistely päätöksentekoon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Talousarvion ja -suunnitelman työstäminen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Muiden ohjausdokumenttien huomioiminen aluestrategiassa</a:t>
                      </a:r>
                    </a:p>
                  </a:txBody>
                  <a:tcPr marL="91510" marR="915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878290"/>
              </p:ext>
            </p:extLst>
          </p:nvPr>
        </p:nvGraphicFramePr>
        <p:xfrm>
          <a:off x="7854797" y="1696362"/>
          <a:ext cx="3748242" cy="1635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4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140">
                <a:tc>
                  <a:txBody>
                    <a:bodyPr/>
                    <a:lstStyle/>
                    <a:p>
                      <a:r>
                        <a:rPr lang="fi-FI" sz="1400" b="1">
                          <a:solidFill>
                            <a:schemeClr val="tx1"/>
                          </a:solidFill>
                        </a:rPr>
                        <a:t>VAIHE 1: Hyvinvointialueen v. 2022 strategiaprosessin suunnittelu ja käsittely</a:t>
                      </a:r>
                      <a:br>
                        <a:rPr lang="fi-FI" sz="1400" b="1">
                          <a:solidFill>
                            <a:schemeClr val="tx1"/>
                          </a:solidFill>
                        </a:rPr>
                      </a:br>
                      <a:endParaRPr lang="fi-FI" sz="1400" b="1">
                        <a:solidFill>
                          <a:schemeClr val="tx1"/>
                        </a:solidFill>
                      </a:endParaRP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fi-FI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Strategiaprosessin työsuunnitelma vuodelle 2022 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fi-FI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Strategiakokonaisuuden rakenteiden määrittäminen</a:t>
                      </a:r>
                    </a:p>
                  </a:txBody>
                  <a:tcPr marL="91510" marR="915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23479"/>
              </p:ext>
            </p:extLst>
          </p:nvPr>
        </p:nvGraphicFramePr>
        <p:xfrm>
          <a:off x="7849954" y="4170869"/>
          <a:ext cx="4208518" cy="1798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08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065">
                <a:tc>
                  <a:txBody>
                    <a:bodyPr/>
                    <a:lstStyle/>
                    <a:p>
                      <a:r>
                        <a:rPr lang="fi-FI" sz="1400"/>
                        <a:t>VAIHE 2: Hyvinvointialuestrategian valmistelu ja </a:t>
                      </a:r>
                      <a:r>
                        <a:rPr lang="fi-FI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strategisten painopisteiden linjaukset</a:t>
                      </a:r>
                    </a:p>
                    <a:p>
                      <a:endParaRPr lang="fi-FI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i-FI" sz="1400" b="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Keskeisten toimijoiden (valtuutetut, henkilöstö, asukkaat) osallistuminen strategiatyöhön käynnistyy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i-FI" sz="1400" b="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Hyvinvointialueen mission, strategisten painopisteiden ja tavoitteiden valmistelu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i-FI" sz="1400" b="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Talousarviovalmistelun käynnistäminen</a:t>
                      </a:r>
                      <a:endParaRPr kumimoji="0" lang="fi-FI" sz="1400" b="0" u="none" strike="noStrike" kern="120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91510" marR="915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3FDE341-F166-405F-9530-3C4D89C8C7C7}"/>
              </a:ext>
            </a:extLst>
          </p:cNvPr>
          <p:cNvSpPr txBox="1"/>
          <p:nvPr/>
        </p:nvSpPr>
        <p:spPr>
          <a:xfrm>
            <a:off x="7849953" y="1369515"/>
            <a:ext cx="3645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>
                <a:solidFill>
                  <a:schemeClr val="accent4"/>
                </a:solidFill>
                <a:latin typeface="+mj-lt"/>
              </a:rPr>
              <a:t>Tammikuu-maaliskuu 2022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1E43DC-5C09-48E7-BCFF-9C6DAC6C0F01}"/>
              </a:ext>
            </a:extLst>
          </p:cNvPr>
          <p:cNvSpPr txBox="1"/>
          <p:nvPr/>
        </p:nvSpPr>
        <p:spPr>
          <a:xfrm>
            <a:off x="7834180" y="3756412"/>
            <a:ext cx="38355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Huhtikuu</a:t>
            </a:r>
            <a:r>
              <a:rPr lang="fi-FI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-kesäkuu 2022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73AA1-BEFC-47ED-B380-37ECA8C0AB89}"/>
              </a:ext>
            </a:extLst>
          </p:cNvPr>
          <p:cNvSpPr txBox="1"/>
          <p:nvPr/>
        </p:nvSpPr>
        <p:spPr>
          <a:xfrm>
            <a:off x="402507" y="3756412"/>
            <a:ext cx="32712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Elo</a:t>
            </a: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kuu – syyskuu 2022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153855-0BCA-4353-8F22-007780123721}"/>
              </a:ext>
            </a:extLst>
          </p:cNvPr>
          <p:cNvSpPr txBox="1"/>
          <p:nvPr/>
        </p:nvSpPr>
        <p:spPr>
          <a:xfrm>
            <a:off x="402507" y="1369515"/>
            <a:ext cx="3581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Lokakuu – joulukuu 2022</a:t>
            </a:r>
          </a:p>
        </p:txBody>
      </p:sp>
      <p:graphicFrame>
        <p:nvGraphicFramePr>
          <p:cNvPr id="1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42838"/>
              </p:ext>
            </p:extLst>
          </p:nvPr>
        </p:nvGraphicFramePr>
        <p:xfrm>
          <a:off x="501650" y="1643333"/>
          <a:ext cx="4163026" cy="15849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163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140">
                <a:tc>
                  <a:txBody>
                    <a:bodyPr/>
                    <a:lstStyle/>
                    <a:p>
                      <a:r>
                        <a:rPr lang="fi-FI" sz="1400" b="1">
                          <a:solidFill>
                            <a:schemeClr val="tx1"/>
                          </a:solidFill>
                        </a:rPr>
                        <a:t>VAIHE 4: Talousarvion- ja suunnitelman hyväksyminen</a:t>
                      </a:r>
                    </a:p>
                    <a:p>
                      <a:endParaRPr lang="fi-FI" sz="1400" b="1" u="sng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Talousarvion ja -suunnitelman käsittely ja hyväksyminen (ml. hv-aluestrategiasta johdettujen vuositavoitteiden asettaminen)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Strategian visualisointi ja toimeenpanosuunnitelma</a:t>
                      </a:r>
                    </a:p>
                  </a:txBody>
                  <a:tcPr marL="91510" marR="915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7704B9AD-E85C-48AD-AD03-A563981A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5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DE5EC-03CB-4BA9-AE01-5EEBF506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76" y="2330717"/>
            <a:ext cx="3131627" cy="3131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5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010183-21DD-41EA-993D-343EE7A7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8F6-2765-465B-BF52-D1DF320C1AE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SemiBold" panose="00000700000000000000" pitchFamily="2" charset="0"/>
              <a:ea typeface="+mn-e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5528E7-0DAE-40E5-BB23-1954F335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38" y="237162"/>
            <a:ext cx="9569557" cy="613182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rgbClr val="7030A0"/>
                </a:solidFill>
              </a:rPr>
              <a:t>Strategiavalmistelun aikataulu 2022, osallisuussuunnitelma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55B0BD-D94E-4817-ADB4-60251D0E5C45}"/>
              </a:ext>
            </a:extLst>
          </p:cNvPr>
          <p:cNvSpPr txBox="1">
            <a:spLocks/>
          </p:cNvSpPr>
          <p:nvPr/>
        </p:nvSpPr>
        <p:spPr bwMode="gray">
          <a:xfrm>
            <a:off x="2500328" y="2744386"/>
            <a:ext cx="3993894" cy="3300964"/>
          </a:xfrm>
          <a:prstGeom prst="rect">
            <a:avLst/>
          </a:prstGeom>
          <a:ln>
            <a:noFill/>
          </a:ln>
        </p:spPr>
        <p:txBody>
          <a:bodyPr vert="horz" wrap="square" lIns="0" tIns="1044000" rIns="0" bIns="0" rtlCol="0" anchor="t">
            <a:spAutoFit/>
          </a:bodyPr>
          <a:lstStyle>
            <a:defPPr>
              <a:defRPr lang="en-US"/>
            </a:defPPr>
            <a:lvl2pPr marL="0" lvl="1">
              <a:spcBef>
                <a:spcPts val="1200"/>
              </a:spcBef>
              <a:buSzPct val="100000"/>
              <a:defRPr sz="1200"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C1011E6-2A36-4B32-B364-9FD7B39555DA}"/>
              </a:ext>
            </a:extLst>
          </p:cNvPr>
          <p:cNvSpPr txBox="1">
            <a:spLocks/>
          </p:cNvSpPr>
          <p:nvPr/>
        </p:nvSpPr>
        <p:spPr bwMode="gray">
          <a:xfrm>
            <a:off x="602702" y="2695864"/>
            <a:ext cx="2160000" cy="2500745"/>
          </a:xfrm>
          <a:prstGeom prst="rect">
            <a:avLst/>
          </a:prstGeom>
          <a:ln>
            <a:noFill/>
          </a:ln>
        </p:spPr>
        <p:txBody>
          <a:bodyPr vert="horz" lIns="0" tIns="1044000" rIns="0" bIns="0" rtlCol="0" anchor="t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0936C69-8658-49E0-AC65-BA599272F1F3}"/>
              </a:ext>
            </a:extLst>
          </p:cNvPr>
          <p:cNvSpPr txBox="1">
            <a:spLocks/>
          </p:cNvSpPr>
          <p:nvPr/>
        </p:nvSpPr>
        <p:spPr bwMode="gray">
          <a:xfrm>
            <a:off x="6494742" y="2721698"/>
            <a:ext cx="1969959" cy="2500745"/>
          </a:xfrm>
          <a:prstGeom prst="rect">
            <a:avLst/>
          </a:prstGeom>
          <a:ln>
            <a:noFill/>
          </a:ln>
        </p:spPr>
        <p:txBody>
          <a:bodyPr vert="horz" wrap="square" lIns="0" tIns="1044000" rIns="0" bIns="0" rtlCol="0" anchor="t">
            <a:spAutoFit/>
          </a:bodyPr>
          <a:lstStyle>
            <a:defPPr>
              <a:defRPr lang="en-US"/>
            </a:defPPr>
            <a:lvl2pPr marL="0" lvl="1">
              <a:spcBef>
                <a:spcPts val="1200"/>
              </a:spcBef>
              <a:buSzPct val="100000"/>
              <a:defRPr sz="1200" b="1">
                <a:solidFill>
                  <a:schemeClr val="accent1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Aluevaltuuston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talous- ja strategiaseminaari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Tavoitteiden jatkojalostus ja viimeistely; ryhmätyöt ja yhteiskeskustelu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A549B7-4A86-45EF-B7D5-DBB19C54F060}"/>
              </a:ext>
            </a:extLst>
          </p:cNvPr>
          <p:cNvSpPr>
            <a:spLocks/>
          </p:cNvSpPr>
          <p:nvPr/>
        </p:nvSpPr>
        <p:spPr bwMode="gray">
          <a:xfrm>
            <a:off x="10378583" y="2092154"/>
            <a:ext cx="1850626" cy="7788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52043A-6C47-43B9-89E7-59A59D3F6A3D}"/>
              </a:ext>
            </a:extLst>
          </p:cNvPr>
          <p:cNvSpPr>
            <a:spLocks/>
          </p:cNvSpPr>
          <p:nvPr/>
        </p:nvSpPr>
        <p:spPr bwMode="gray">
          <a:xfrm>
            <a:off x="3451175" y="2092155"/>
            <a:ext cx="908821" cy="77889"/>
          </a:xfrm>
          <a:prstGeom prst="rect">
            <a:avLst/>
          </a:prstGeom>
          <a:gradFill>
            <a:gsLst>
              <a:gs pos="17000">
                <a:schemeClr val="accent5"/>
              </a:gs>
              <a:gs pos="67000">
                <a:schemeClr val="accent4"/>
              </a:gs>
            </a:gsLst>
            <a:lin ang="0" scaled="0"/>
          </a:gra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5AC2B6-63A4-4BFE-8C23-6A93B2432FCB}"/>
              </a:ext>
            </a:extLst>
          </p:cNvPr>
          <p:cNvGrpSpPr>
            <a:grpSpLocks/>
          </p:cNvGrpSpPr>
          <p:nvPr/>
        </p:nvGrpSpPr>
        <p:grpSpPr>
          <a:xfrm>
            <a:off x="1951184" y="959680"/>
            <a:ext cx="1598523" cy="2005765"/>
            <a:chOff x="2055768" y="1602865"/>
            <a:chExt cx="1598523" cy="2005765"/>
          </a:xfrm>
        </p:grpSpPr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7B85850E-8591-417B-89BC-265A4D1935A9}"/>
                </a:ext>
              </a:extLst>
            </p:cNvPr>
            <p:cNvSpPr/>
            <p:nvPr/>
          </p:nvSpPr>
          <p:spPr bwMode="gray">
            <a:xfrm rot="8100000">
              <a:off x="2103109" y="1602865"/>
              <a:ext cx="1503841" cy="1503844"/>
            </a:xfrm>
            <a:prstGeom prst="teardrop">
              <a:avLst/>
            </a:prstGeom>
            <a:solidFill>
              <a:schemeClr val="accent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BF2D498C-2090-49A1-B111-0B056C6E4606}"/>
                </a:ext>
              </a:extLst>
            </p:cNvPr>
            <p:cNvSpPr/>
            <p:nvPr/>
          </p:nvSpPr>
          <p:spPr bwMode="gray">
            <a:xfrm>
              <a:off x="2055768" y="2736722"/>
              <a:ext cx="1598523" cy="871908"/>
            </a:xfrm>
            <a:custGeom>
              <a:avLst/>
              <a:gdLst>
                <a:gd name="connsiteX0" fmla="*/ 0 w 2235812"/>
                <a:gd name="connsiteY0" fmla="*/ 0 h 1219515"/>
                <a:gd name="connsiteX1" fmla="*/ 135994 w 2235812"/>
                <a:gd name="connsiteY1" fmla="*/ 0 h 1219515"/>
                <a:gd name="connsiteX2" fmla="*/ 183908 w 2235812"/>
                <a:gd name="connsiteY2" fmla="*/ 81083 h 1219515"/>
                <a:gd name="connsiteX3" fmla="*/ 327199 w 2235812"/>
                <a:gd name="connsiteY3" fmla="*/ 256502 h 1219515"/>
                <a:gd name="connsiteX4" fmla="*/ 1117908 w 2235812"/>
                <a:gd name="connsiteY4" fmla="*/ 1047211 h 1219515"/>
                <a:gd name="connsiteX5" fmla="*/ 1908614 w 2235812"/>
                <a:gd name="connsiteY5" fmla="*/ 256504 h 1219515"/>
                <a:gd name="connsiteX6" fmla="*/ 2051905 w 2235812"/>
                <a:gd name="connsiteY6" fmla="*/ 81085 h 1219515"/>
                <a:gd name="connsiteX7" fmla="*/ 2099821 w 2235812"/>
                <a:gd name="connsiteY7" fmla="*/ 0 h 1219515"/>
                <a:gd name="connsiteX8" fmla="*/ 2235812 w 2235812"/>
                <a:gd name="connsiteY8" fmla="*/ 0 h 1219515"/>
                <a:gd name="connsiteX9" fmla="*/ 2216094 w 2235812"/>
                <a:gd name="connsiteY9" fmla="*/ 42485 h 1219515"/>
                <a:gd name="connsiteX10" fmla="*/ 1994765 w 2235812"/>
                <a:gd name="connsiteY10" fmla="*/ 342657 h 1219515"/>
                <a:gd name="connsiteX11" fmla="*/ 1117907 w 2235812"/>
                <a:gd name="connsiteY11" fmla="*/ 1219515 h 1219515"/>
                <a:gd name="connsiteX12" fmla="*/ 241048 w 2235812"/>
                <a:gd name="connsiteY12" fmla="*/ 342656 h 1219515"/>
                <a:gd name="connsiteX13" fmla="*/ 19718 w 2235812"/>
                <a:gd name="connsiteY13" fmla="*/ 42483 h 121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5812" h="1219515">
                  <a:moveTo>
                    <a:pt x="0" y="0"/>
                  </a:moveTo>
                  <a:lnTo>
                    <a:pt x="135994" y="0"/>
                  </a:lnTo>
                  <a:lnTo>
                    <a:pt x="183908" y="81083"/>
                  </a:lnTo>
                  <a:cubicBezTo>
                    <a:pt x="224849" y="143089"/>
                    <a:pt x="272612" y="201915"/>
                    <a:pt x="327199" y="256502"/>
                  </a:cubicBezTo>
                  <a:lnTo>
                    <a:pt x="1117908" y="1047211"/>
                  </a:lnTo>
                  <a:lnTo>
                    <a:pt x="1908614" y="256504"/>
                  </a:lnTo>
                  <a:cubicBezTo>
                    <a:pt x="1963201" y="201918"/>
                    <a:pt x="2010965" y="143091"/>
                    <a:pt x="2051905" y="81085"/>
                  </a:cubicBezTo>
                  <a:lnTo>
                    <a:pt x="2099821" y="0"/>
                  </a:lnTo>
                  <a:lnTo>
                    <a:pt x="2235812" y="0"/>
                  </a:lnTo>
                  <a:lnTo>
                    <a:pt x="2216094" y="42485"/>
                  </a:lnTo>
                  <a:cubicBezTo>
                    <a:pt x="2159343" y="150476"/>
                    <a:pt x="2085567" y="251855"/>
                    <a:pt x="1994765" y="342657"/>
                  </a:cubicBezTo>
                  <a:lnTo>
                    <a:pt x="1117907" y="1219515"/>
                  </a:lnTo>
                  <a:lnTo>
                    <a:pt x="241048" y="342656"/>
                  </a:lnTo>
                  <a:cubicBezTo>
                    <a:pt x="150246" y="251854"/>
                    <a:pt x="76469" y="150475"/>
                    <a:pt x="19718" y="42483"/>
                  </a:cubicBezTo>
                  <a:close/>
                </a:path>
              </a:pathLst>
            </a:custGeom>
            <a:solidFill>
              <a:schemeClr val="accent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D1284B1-14F9-42DC-9D06-92082C739AB2}"/>
                </a:ext>
              </a:extLst>
            </p:cNvPr>
            <p:cNvSpPr/>
            <p:nvPr/>
          </p:nvSpPr>
          <p:spPr bwMode="gray">
            <a:xfrm>
              <a:off x="2303206" y="1758652"/>
              <a:ext cx="1119070" cy="1119071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623F66-F3D2-495F-81F1-3E39E0814FE0}"/>
              </a:ext>
            </a:extLst>
          </p:cNvPr>
          <p:cNvGrpSpPr>
            <a:grpSpLocks/>
          </p:cNvGrpSpPr>
          <p:nvPr/>
        </p:nvGrpSpPr>
        <p:grpSpPr>
          <a:xfrm>
            <a:off x="4289357" y="959680"/>
            <a:ext cx="1598523" cy="2005765"/>
            <a:chOff x="3622989" y="1602865"/>
            <a:chExt cx="1598523" cy="2005765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2615CAEE-B69B-4E9E-B0A9-309F2216568B}"/>
                </a:ext>
              </a:extLst>
            </p:cNvPr>
            <p:cNvSpPr/>
            <p:nvPr/>
          </p:nvSpPr>
          <p:spPr bwMode="gray">
            <a:xfrm rot="8100000">
              <a:off x="3670329" y="1602865"/>
              <a:ext cx="1503841" cy="1503844"/>
            </a:xfrm>
            <a:prstGeom prst="teardrop">
              <a:avLst/>
            </a:prstGeom>
            <a:solidFill>
              <a:schemeClr val="accent4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46A38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8E742E0-515B-486D-B5C1-C8509E32419B}"/>
                </a:ext>
              </a:extLst>
            </p:cNvPr>
            <p:cNvSpPr/>
            <p:nvPr/>
          </p:nvSpPr>
          <p:spPr bwMode="gray">
            <a:xfrm>
              <a:off x="3622989" y="2736722"/>
              <a:ext cx="1598523" cy="871908"/>
            </a:xfrm>
            <a:custGeom>
              <a:avLst/>
              <a:gdLst>
                <a:gd name="connsiteX0" fmla="*/ 0 w 2235812"/>
                <a:gd name="connsiteY0" fmla="*/ 0 h 1219515"/>
                <a:gd name="connsiteX1" fmla="*/ 135994 w 2235812"/>
                <a:gd name="connsiteY1" fmla="*/ 0 h 1219515"/>
                <a:gd name="connsiteX2" fmla="*/ 183908 w 2235812"/>
                <a:gd name="connsiteY2" fmla="*/ 81083 h 1219515"/>
                <a:gd name="connsiteX3" fmla="*/ 327199 w 2235812"/>
                <a:gd name="connsiteY3" fmla="*/ 256502 h 1219515"/>
                <a:gd name="connsiteX4" fmla="*/ 1117908 w 2235812"/>
                <a:gd name="connsiteY4" fmla="*/ 1047211 h 1219515"/>
                <a:gd name="connsiteX5" fmla="*/ 1908614 w 2235812"/>
                <a:gd name="connsiteY5" fmla="*/ 256504 h 1219515"/>
                <a:gd name="connsiteX6" fmla="*/ 2051905 w 2235812"/>
                <a:gd name="connsiteY6" fmla="*/ 81085 h 1219515"/>
                <a:gd name="connsiteX7" fmla="*/ 2099821 w 2235812"/>
                <a:gd name="connsiteY7" fmla="*/ 0 h 1219515"/>
                <a:gd name="connsiteX8" fmla="*/ 2235812 w 2235812"/>
                <a:gd name="connsiteY8" fmla="*/ 0 h 1219515"/>
                <a:gd name="connsiteX9" fmla="*/ 2216094 w 2235812"/>
                <a:gd name="connsiteY9" fmla="*/ 42485 h 1219515"/>
                <a:gd name="connsiteX10" fmla="*/ 1994765 w 2235812"/>
                <a:gd name="connsiteY10" fmla="*/ 342657 h 1219515"/>
                <a:gd name="connsiteX11" fmla="*/ 1117907 w 2235812"/>
                <a:gd name="connsiteY11" fmla="*/ 1219515 h 1219515"/>
                <a:gd name="connsiteX12" fmla="*/ 241048 w 2235812"/>
                <a:gd name="connsiteY12" fmla="*/ 342656 h 1219515"/>
                <a:gd name="connsiteX13" fmla="*/ 19718 w 2235812"/>
                <a:gd name="connsiteY13" fmla="*/ 42483 h 121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5812" h="1219515">
                  <a:moveTo>
                    <a:pt x="0" y="0"/>
                  </a:moveTo>
                  <a:lnTo>
                    <a:pt x="135994" y="0"/>
                  </a:lnTo>
                  <a:lnTo>
                    <a:pt x="183908" y="81083"/>
                  </a:lnTo>
                  <a:cubicBezTo>
                    <a:pt x="224849" y="143089"/>
                    <a:pt x="272612" y="201915"/>
                    <a:pt x="327199" y="256502"/>
                  </a:cubicBezTo>
                  <a:lnTo>
                    <a:pt x="1117908" y="1047211"/>
                  </a:lnTo>
                  <a:lnTo>
                    <a:pt x="1908614" y="256504"/>
                  </a:lnTo>
                  <a:cubicBezTo>
                    <a:pt x="1963201" y="201918"/>
                    <a:pt x="2010965" y="143091"/>
                    <a:pt x="2051905" y="81085"/>
                  </a:cubicBezTo>
                  <a:lnTo>
                    <a:pt x="2099821" y="0"/>
                  </a:lnTo>
                  <a:lnTo>
                    <a:pt x="2235812" y="0"/>
                  </a:lnTo>
                  <a:lnTo>
                    <a:pt x="2216094" y="42485"/>
                  </a:lnTo>
                  <a:cubicBezTo>
                    <a:pt x="2159343" y="150476"/>
                    <a:pt x="2085567" y="251855"/>
                    <a:pt x="1994765" y="342657"/>
                  </a:cubicBezTo>
                  <a:lnTo>
                    <a:pt x="1117907" y="1219515"/>
                  </a:lnTo>
                  <a:lnTo>
                    <a:pt x="241048" y="342656"/>
                  </a:lnTo>
                  <a:cubicBezTo>
                    <a:pt x="150246" y="251854"/>
                    <a:pt x="76469" y="150475"/>
                    <a:pt x="19718" y="42483"/>
                  </a:cubicBezTo>
                  <a:close/>
                </a:path>
              </a:pathLst>
            </a:custGeom>
            <a:solidFill>
              <a:schemeClr val="accent4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46A38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9A5CD6E-AC20-4449-AC38-96E33B7E3D65}"/>
                </a:ext>
              </a:extLst>
            </p:cNvPr>
            <p:cNvSpPr/>
            <p:nvPr/>
          </p:nvSpPr>
          <p:spPr bwMode="gray">
            <a:xfrm>
              <a:off x="3862715" y="1758652"/>
              <a:ext cx="1119070" cy="1119071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046A38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1ED2DA-8B32-41D3-9E31-0EF8F03A8547}"/>
              </a:ext>
            </a:extLst>
          </p:cNvPr>
          <p:cNvGrpSpPr>
            <a:grpSpLocks/>
          </p:cNvGrpSpPr>
          <p:nvPr/>
        </p:nvGrpSpPr>
        <p:grpSpPr>
          <a:xfrm>
            <a:off x="6496982" y="959680"/>
            <a:ext cx="1598523" cy="2005765"/>
            <a:chOff x="5190209" y="1602865"/>
            <a:chExt cx="1598523" cy="2005765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C760BEBF-9A27-4E32-9EE4-4EDE1D73707A}"/>
                </a:ext>
              </a:extLst>
            </p:cNvPr>
            <p:cNvSpPr/>
            <p:nvPr/>
          </p:nvSpPr>
          <p:spPr bwMode="gray">
            <a:xfrm rot="8100000">
              <a:off x="5237549" y="1602865"/>
              <a:ext cx="1503841" cy="1503844"/>
            </a:xfrm>
            <a:prstGeom prst="teardrop">
              <a:avLst/>
            </a:prstGeom>
            <a:solidFill>
              <a:schemeClr val="accent6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C1AF835-C276-4010-9CB8-AE7BD742F543}"/>
                </a:ext>
              </a:extLst>
            </p:cNvPr>
            <p:cNvSpPr/>
            <p:nvPr/>
          </p:nvSpPr>
          <p:spPr bwMode="gray">
            <a:xfrm>
              <a:off x="5190209" y="2736722"/>
              <a:ext cx="1598523" cy="871908"/>
            </a:xfrm>
            <a:custGeom>
              <a:avLst/>
              <a:gdLst>
                <a:gd name="connsiteX0" fmla="*/ 0 w 2235812"/>
                <a:gd name="connsiteY0" fmla="*/ 0 h 1219515"/>
                <a:gd name="connsiteX1" fmla="*/ 135994 w 2235812"/>
                <a:gd name="connsiteY1" fmla="*/ 0 h 1219515"/>
                <a:gd name="connsiteX2" fmla="*/ 183908 w 2235812"/>
                <a:gd name="connsiteY2" fmla="*/ 81083 h 1219515"/>
                <a:gd name="connsiteX3" fmla="*/ 327199 w 2235812"/>
                <a:gd name="connsiteY3" fmla="*/ 256502 h 1219515"/>
                <a:gd name="connsiteX4" fmla="*/ 1117908 w 2235812"/>
                <a:gd name="connsiteY4" fmla="*/ 1047211 h 1219515"/>
                <a:gd name="connsiteX5" fmla="*/ 1908614 w 2235812"/>
                <a:gd name="connsiteY5" fmla="*/ 256504 h 1219515"/>
                <a:gd name="connsiteX6" fmla="*/ 2051905 w 2235812"/>
                <a:gd name="connsiteY6" fmla="*/ 81085 h 1219515"/>
                <a:gd name="connsiteX7" fmla="*/ 2099821 w 2235812"/>
                <a:gd name="connsiteY7" fmla="*/ 0 h 1219515"/>
                <a:gd name="connsiteX8" fmla="*/ 2235812 w 2235812"/>
                <a:gd name="connsiteY8" fmla="*/ 0 h 1219515"/>
                <a:gd name="connsiteX9" fmla="*/ 2216094 w 2235812"/>
                <a:gd name="connsiteY9" fmla="*/ 42485 h 1219515"/>
                <a:gd name="connsiteX10" fmla="*/ 1994765 w 2235812"/>
                <a:gd name="connsiteY10" fmla="*/ 342657 h 1219515"/>
                <a:gd name="connsiteX11" fmla="*/ 1117907 w 2235812"/>
                <a:gd name="connsiteY11" fmla="*/ 1219515 h 1219515"/>
                <a:gd name="connsiteX12" fmla="*/ 241048 w 2235812"/>
                <a:gd name="connsiteY12" fmla="*/ 342656 h 1219515"/>
                <a:gd name="connsiteX13" fmla="*/ 19718 w 2235812"/>
                <a:gd name="connsiteY13" fmla="*/ 42483 h 121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5812" h="1219515">
                  <a:moveTo>
                    <a:pt x="0" y="0"/>
                  </a:moveTo>
                  <a:lnTo>
                    <a:pt x="135994" y="0"/>
                  </a:lnTo>
                  <a:lnTo>
                    <a:pt x="183908" y="81083"/>
                  </a:lnTo>
                  <a:cubicBezTo>
                    <a:pt x="224849" y="143089"/>
                    <a:pt x="272612" y="201915"/>
                    <a:pt x="327199" y="256502"/>
                  </a:cubicBezTo>
                  <a:lnTo>
                    <a:pt x="1117908" y="1047211"/>
                  </a:lnTo>
                  <a:lnTo>
                    <a:pt x="1908614" y="256504"/>
                  </a:lnTo>
                  <a:cubicBezTo>
                    <a:pt x="1963201" y="201918"/>
                    <a:pt x="2010965" y="143091"/>
                    <a:pt x="2051905" y="81085"/>
                  </a:cubicBezTo>
                  <a:lnTo>
                    <a:pt x="2099821" y="0"/>
                  </a:lnTo>
                  <a:lnTo>
                    <a:pt x="2235812" y="0"/>
                  </a:lnTo>
                  <a:lnTo>
                    <a:pt x="2216094" y="42485"/>
                  </a:lnTo>
                  <a:cubicBezTo>
                    <a:pt x="2159343" y="150476"/>
                    <a:pt x="2085567" y="251855"/>
                    <a:pt x="1994765" y="342657"/>
                  </a:cubicBezTo>
                  <a:lnTo>
                    <a:pt x="1117907" y="1219515"/>
                  </a:lnTo>
                  <a:lnTo>
                    <a:pt x="241048" y="342656"/>
                  </a:lnTo>
                  <a:cubicBezTo>
                    <a:pt x="150246" y="251854"/>
                    <a:pt x="76469" y="150475"/>
                    <a:pt x="19718" y="42483"/>
                  </a:cubicBezTo>
                  <a:close/>
                </a:path>
              </a:pathLst>
            </a:custGeom>
            <a:solidFill>
              <a:schemeClr val="accent6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68022C5-BE5A-4289-988F-76C9182402D0}"/>
                </a:ext>
              </a:extLst>
            </p:cNvPr>
            <p:cNvSpPr/>
            <p:nvPr/>
          </p:nvSpPr>
          <p:spPr bwMode="gray">
            <a:xfrm>
              <a:off x="5429936" y="1758652"/>
              <a:ext cx="1119070" cy="1119071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06C4B5-0129-47A3-9CBF-3157A2E1B752}"/>
              </a:ext>
            </a:extLst>
          </p:cNvPr>
          <p:cNvGrpSpPr>
            <a:grpSpLocks/>
          </p:cNvGrpSpPr>
          <p:nvPr/>
        </p:nvGrpSpPr>
        <p:grpSpPr>
          <a:xfrm>
            <a:off x="8850782" y="959680"/>
            <a:ext cx="1598523" cy="2005765"/>
            <a:chOff x="6763077" y="1602865"/>
            <a:chExt cx="1598523" cy="2005765"/>
          </a:xfrm>
        </p:grpSpPr>
        <p:sp>
          <p:nvSpPr>
            <p:cNvPr id="29" name="Teardrop 28">
              <a:extLst>
                <a:ext uri="{FF2B5EF4-FFF2-40B4-BE49-F238E27FC236}">
                  <a16:creationId xmlns:a16="http://schemas.microsoft.com/office/drawing/2014/main" id="{AB74DA41-E982-456C-9B80-9F9EF2494264}"/>
                </a:ext>
              </a:extLst>
            </p:cNvPr>
            <p:cNvSpPr/>
            <p:nvPr/>
          </p:nvSpPr>
          <p:spPr bwMode="gray">
            <a:xfrm rot="8100000">
              <a:off x="6810418" y="1602865"/>
              <a:ext cx="1503841" cy="1503844"/>
            </a:xfrm>
            <a:prstGeom prst="teardrop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E619F645-693E-40E2-8553-B5C9F86291D3}"/>
                </a:ext>
              </a:extLst>
            </p:cNvPr>
            <p:cNvSpPr/>
            <p:nvPr/>
          </p:nvSpPr>
          <p:spPr bwMode="gray">
            <a:xfrm>
              <a:off x="6763077" y="2736722"/>
              <a:ext cx="1598523" cy="871908"/>
            </a:xfrm>
            <a:custGeom>
              <a:avLst/>
              <a:gdLst>
                <a:gd name="connsiteX0" fmla="*/ 0 w 2235812"/>
                <a:gd name="connsiteY0" fmla="*/ 0 h 1219515"/>
                <a:gd name="connsiteX1" fmla="*/ 135994 w 2235812"/>
                <a:gd name="connsiteY1" fmla="*/ 0 h 1219515"/>
                <a:gd name="connsiteX2" fmla="*/ 183908 w 2235812"/>
                <a:gd name="connsiteY2" fmla="*/ 81083 h 1219515"/>
                <a:gd name="connsiteX3" fmla="*/ 327199 w 2235812"/>
                <a:gd name="connsiteY3" fmla="*/ 256502 h 1219515"/>
                <a:gd name="connsiteX4" fmla="*/ 1117908 w 2235812"/>
                <a:gd name="connsiteY4" fmla="*/ 1047211 h 1219515"/>
                <a:gd name="connsiteX5" fmla="*/ 1908614 w 2235812"/>
                <a:gd name="connsiteY5" fmla="*/ 256504 h 1219515"/>
                <a:gd name="connsiteX6" fmla="*/ 2051905 w 2235812"/>
                <a:gd name="connsiteY6" fmla="*/ 81085 h 1219515"/>
                <a:gd name="connsiteX7" fmla="*/ 2099821 w 2235812"/>
                <a:gd name="connsiteY7" fmla="*/ 0 h 1219515"/>
                <a:gd name="connsiteX8" fmla="*/ 2235812 w 2235812"/>
                <a:gd name="connsiteY8" fmla="*/ 0 h 1219515"/>
                <a:gd name="connsiteX9" fmla="*/ 2216094 w 2235812"/>
                <a:gd name="connsiteY9" fmla="*/ 42485 h 1219515"/>
                <a:gd name="connsiteX10" fmla="*/ 1994765 w 2235812"/>
                <a:gd name="connsiteY10" fmla="*/ 342657 h 1219515"/>
                <a:gd name="connsiteX11" fmla="*/ 1117907 w 2235812"/>
                <a:gd name="connsiteY11" fmla="*/ 1219515 h 1219515"/>
                <a:gd name="connsiteX12" fmla="*/ 241048 w 2235812"/>
                <a:gd name="connsiteY12" fmla="*/ 342656 h 1219515"/>
                <a:gd name="connsiteX13" fmla="*/ 19718 w 2235812"/>
                <a:gd name="connsiteY13" fmla="*/ 42483 h 121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5812" h="1219515">
                  <a:moveTo>
                    <a:pt x="0" y="0"/>
                  </a:moveTo>
                  <a:lnTo>
                    <a:pt x="135994" y="0"/>
                  </a:lnTo>
                  <a:lnTo>
                    <a:pt x="183908" y="81083"/>
                  </a:lnTo>
                  <a:cubicBezTo>
                    <a:pt x="224849" y="143089"/>
                    <a:pt x="272612" y="201915"/>
                    <a:pt x="327199" y="256502"/>
                  </a:cubicBezTo>
                  <a:lnTo>
                    <a:pt x="1117908" y="1047211"/>
                  </a:lnTo>
                  <a:lnTo>
                    <a:pt x="1908614" y="256504"/>
                  </a:lnTo>
                  <a:cubicBezTo>
                    <a:pt x="1963201" y="201918"/>
                    <a:pt x="2010965" y="143091"/>
                    <a:pt x="2051905" y="81085"/>
                  </a:cubicBezTo>
                  <a:lnTo>
                    <a:pt x="2099821" y="0"/>
                  </a:lnTo>
                  <a:lnTo>
                    <a:pt x="2235812" y="0"/>
                  </a:lnTo>
                  <a:lnTo>
                    <a:pt x="2216094" y="42485"/>
                  </a:lnTo>
                  <a:cubicBezTo>
                    <a:pt x="2159343" y="150476"/>
                    <a:pt x="2085567" y="251855"/>
                    <a:pt x="1994765" y="342657"/>
                  </a:cubicBezTo>
                  <a:lnTo>
                    <a:pt x="1117907" y="1219515"/>
                  </a:lnTo>
                  <a:lnTo>
                    <a:pt x="241048" y="342656"/>
                  </a:lnTo>
                  <a:cubicBezTo>
                    <a:pt x="150246" y="251854"/>
                    <a:pt x="76469" y="150475"/>
                    <a:pt x="19718" y="42483"/>
                  </a:cubicBezTo>
                  <a:close/>
                </a:path>
              </a:pathLst>
            </a:cu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24B27B3-7FE0-4D93-925D-002216206892}"/>
                </a:ext>
              </a:extLst>
            </p:cNvPr>
            <p:cNvSpPr/>
            <p:nvPr/>
          </p:nvSpPr>
          <p:spPr bwMode="gray">
            <a:xfrm>
              <a:off x="7007153" y="1758652"/>
              <a:ext cx="1119070" cy="1119071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13C9CCD-0DE6-4134-BC27-316FE673E628}"/>
              </a:ext>
            </a:extLst>
          </p:cNvPr>
          <p:cNvSpPr>
            <a:spLocks/>
          </p:cNvSpPr>
          <p:nvPr/>
        </p:nvSpPr>
        <p:spPr bwMode="gray">
          <a:xfrm>
            <a:off x="90349" y="2090450"/>
            <a:ext cx="1896856" cy="7449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AF3561-2295-4BD6-8542-024F62443BF8}"/>
              </a:ext>
            </a:extLst>
          </p:cNvPr>
          <p:cNvSpPr>
            <a:spLocks/>
          </p:cNvSpPr>
          <p:nvPr/>
        </p:nvSpPr>
        <p:spPr bwMode="gray">
          <a:xfrm>
            <a:off x="5817241" y="2092154"/>
            <a:ext cx="747424" cy="77889"/>
          </a:xfrm>
          <a:prstGeom prst="rect">
            <a:avLst/>
          </a:prstGeom>
          <a:gradFill>
            <a:gsLst>
              <a:gs pos="23000">
                <a:schemeClr val="accent4"/>
              </a:gs>
              <a:gs pos="83000">
                <a:schemeClr val="accent6"/>
              </a:gs>
            </a:gsLst>
            <a:lin ang="0" scaled="0"/>
          </a:gra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9AE5C9-6494-4E3B-ADD0-774E4B5725CA}"/>
              </a:ext>
            </a:extLst>
          </p:cNvPr>
          <p:cNvSpPr>
            <a:spLocks/>
          </p:cNvSpPr>
          <p:nvPr/>
        </p:nvSpPr>
        <p:spPr bwMode="gray">
          <a:xfrm>
            <a:off x="8013902" y="2092154"/>
            <a:ext cx="897420" cy="77889"/>
          </a:xfrm>
          <a:prstGeom prst="rect">
            <a:avLst/>
          </a:prstGeom>
          <a:gradFill>
            <a:gsLst>
              <a:gs pos="17000">
                <a:schemeClr val="accent6"/>
              </a:gs>
              <a:gs pos="83000">
                <a:schemeClr val="accent1"/>
              </a:gs>
            </a:gsLst>
            <a:lin ang="0" scaled="0"/>
          </a:gra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5" name="Graphic 34" descr="Gavel with solid fill">
            <a:extLst>
              <a:ext uri="{FF2B5EF4-FFF2-40B4-BE49-F238E27FC236}">
                <a16:creationId xmlns:a16="http://schemas.microsoft.com/office/drawing/2014/main" id="{79398A0F-7DF6-4D4B-ABE2-012434DD6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7245" y="1255884"/>
            <a:ext cx="726329" cy="726329"/>
          </a:xfrm>
          <a:prstGeom prst="rect">
            <a:avLst/>
          </a:prstGeom>
        </p:spPr>
      </p:pic>
      <p:pic>
        <p:nvPicPr>
          <p:cNvPr id="36" name="Graphic 35" descr="Workflow with solid fill">
            <a:extLst>
              <a:ext uri="{FF2B5EF4-FFF2-40B4-BE49-F238E27FC236}">
                <a16:creationId xmlns:a16="http://schemas.microsoft.com/office/drawing/2014/main" id="{EAADD74E-3926-4389-8CD2-50DB531DE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3624" y="1307467"/>
            <a:ext cx="750668" cy="750668"/>
          </a:xfrm>
          <a:prstGeom prst="rect">
            <a:avLst/>
          </a:prstGeom>
        </p:spPr>
      </p:pic>
      <p:pic>
        <p:nvPicPr>
          <p:cNvPr id="37" name="Graphic 36" descr="Boardroom with solid fill">
            <a:extLst>
              <a:ext uri="{FF2B5EF4-FFF2-40B4-BE49-F238E27FC236}">
                <a16:creationId xmlns:a16="http://schemas.microsoft.com/office/drawing/2014/main" id="{CA85FFA3-D337-492A-B03C-410A34D1F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9042" y="1161848"/>
            <a:ext cx="914400" cy="914400"/>
          </a:xfrm>
          <a:prstGeom prst="rect">
            <a:avLst/>
          </a:prstGeom>
        </p:spPr>
      </p:pic>
      <p:pic>
        <p:nvPicPr>
          <p:cNvPr id="38" name="Graphic 37" descr="Clipboard with solid fill">
            <a:extLst>
              <a:ext uri="{FF2B5EF4-FFF2-40B4-BE49-F238E27FC236}">
                <a16:creationId xmlns:a16="http://schemas.microsoft.com/office/drawing/2014/main" id="{B1FFF6CD-0091-40A5-93FE-34F83B89E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6392" y="1250463"/>
            <a:ext cx="807672" cy="807672"/>
          </a:xfrm>
          <a:prstGeom prst="rect">
            <a:avLst/>
          </a:prstGeom>
        </p:spPr>
      </p:pic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D764EBE6-1C12-438A-AF6E-5255403ED0E3}"/>
              </a:ext>
            </a:extLst>
          </p:cNvPr>
          <p:cNvSpPr txBox="1">
            <a:spLocks/>
          </p:cNvSpPr>
          <p:nvPr/>
        </p:nvSpPr>
        <p:spPr bwMode="gray">
          <a:xfrm>
            <a:off x="9065759" y="2525362"/>
            <a:ext cx="2764255" cy="1700526"/>
          </a:xfrm>
          <a:prstGeom prst="rect">
            <a:avLst/>
          </a:prstGeom>
          <a:ln>
            <a:noFill/>
          </a:ln>
        </p:spPr>
        <p:txBody>
          <a:bodyPr vert="horz" wrap="square" lIns="0" tIns="1044000" rIns="0" bIns="0" rtlCol="0" anchor="t">
            <a:spAutoFit/>
          </a:bodyPr>
          <a:lstStyle>
            <a:defPPr>
              <a:defRPr lang="en-US"/>
            </a:defPPr>
            <a:lvl2pPr marL="0" lvl="1">
              <a:spcBef>
                <a:spcPts val="1200"/>
              </a:spcBef>
              <a:buSzPct val="100000"/>
              <a:defRPr sz="1200" b="1">
                <a:solidFill>
                  <a:schemeClr val="accent1"/>
                </a:solidFill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Aluevaltuusto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 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hyväksyy hyvinvointialuestrategian</a:t>
            </a:r>
          </a:p>
        </p:txBody>
      </p:sp>
      <p:sp>
        <p:nvSpPr>
          <p:cNvPr id="41" name="Date Placeholder 1">
            <a:extLst>
              <a:ext uri="{FF2B5EF4-FFF2-40B4-BE49-F238E27FC236}">
                <a16:creationId xmlns:a16="http://schemas.microsoft.com/office/drawing/2014/main" id="{D50B6A2E-7AF9-4FDC-A527-45618C84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52BFA-D1B1-4F10-9C2D-643307B963F0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8.3.2022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SemiBold" panose="00000700000000000000" pitchFamily="2" charset="0"/>
              <a:ea typeface="+mn-ea"/>
            </a:endParaRPr>
          </a:p>
        </p:txBody>
      </p:sp>
      <p:sp>
        <p:nvSpPr>
          <p:cNvPr id="43" name="Arrow: Right 29">
            <a:extLst>
              <a:ext uri="{FF2B5EF4-FFF2-40B4-BE49-F238E27FC236}">
                <a16:creationId xmlns:a16="http://schemas.microsoft.com/office/drawing/2014/main" id="{713C5DF4-3FBC-4E8B-94A7-75D145D12F2D}"/>
              </a:ext>
            </a:extLst>
          </p:cNvPr>
          <p:cNvSpPr/>
          <p:nvPr/>
        </p:nvSpPr>
        <p:spPr>
          <a:xfrm>
            <a:off x="184935" y="3100696"/>
            <a:ext cx="11694106" cy="75169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</p:txBody>
      </p:sp>
      <p:sp>
        <p:nvSpPr>
          <p:cNvPr id="44" name="TextBox 109">
            <a:extLst>
              <a:ext uri="{FF2B5EF4-FFF2-40B4-BE49-F238E27FC236}">
                <a16:creationId xmlns:a16="http://schemas.microsoft.com/office/drawing/2014/main" id="{89AEF6DF-3C46-4C98-8E58-D644F228CC9D}"/>
              </a:ext>
            </a:extLst>
          </p:cNvPr>
          <p:cNvSpPr txBox="1"/>
          <p:nvPr/>
        </p:nvSpPr>
        <p:spPr>
          <a:xfrm>
            <a:off x="1677346" y="3295846"/>
            <a:ext cx="4198747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1" u="none" strike="noStrike" kern="1200" cap="none" spc="60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Maalis</a:t>
            </a:r>
            <a:r>
              <a:rPr kumimoji="0" lang="fi-FI" sz="1600" b="1" i="1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 - Huhti</a:t>
            </a:r>
            <a:r>
              <a:rPr kumimoji="0" lang="fi-FI" sz="1600" b="1" i="1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kuu</a:t>
            </a:r>
          </a:p>
        </p:txBody>
      </p:sp>
      <p:sp>
        <p:nvSpPr>
          <p:cNvPr id="47" name="TextBox 112">
            <a:extLst>
              <a:ext uri="{FF2B5EF4-FFF2-40B4-BE49-F238E27FC236}">
                <a16:creationId xmlns:a16="http://schemas.microsoft.com/office/drawing/2014/main" id="{3AEDE4CF-35B2-4741-B83B-0FDC5A55953E}"/>
              </a:ext>
            </a:extLst>
          </p:cNvPr>
          <p:cNvSpPr txBox="1"/>
          <p:nvPr/>
        </p:nvSpPr>
        <p:spPr>
          <a:xfrm>
            <a:off x="7732039" y="3313280"/>
            <a:ext cx="805862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1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Syys-</a:t>
            </a:r>
          </a:p>
        </p:txBody>
      </p:sp>
      <p:sp>
        <p:nvSpPr>
          <p:cNvPr id="49" name="TextBox 114">
            <a:extLst>
              <a:ext uri="{FF2B5EF4-FFF2-40B4-BE49-F238E27FC236}">
                <a16:creationId xmlns:a16="http://schemas.microsoft.com/office/drawing/2014/main" id="{DA877981-2525-4A1B-9EE6-91B7774C1041}"/>
              </a:ext>
            </a:extLst>
          </p:cNvPr>
          <p:cNvSpPr txBox="1"/>
          <p:nvPr/>
        </p:nvSpPr>
        <p:spPr>
          <a:xfrm>
            <a:off x="6044520" y="3295350"/>
            <a:ext cx="691783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1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Elo-</a:t>
            </a:r>
          </a:p>
        </p:txBody>
      </p:sp>
      <p:sp>
        <p:nvSpPr>
          <p:cNvPr id="50" name="TextBox 116">
            <a:extLst>
              <a:ext uri="{FF2B5EF4-FFF2-40B4-BE49-F238E27FC236}">
                <a16:creationId xmlns:a16="http://schemas.microsoft.com/office/drawing/2014/main" id="{72E444D0-C690-489D-98BE-5FA334347DCE}"/>
              </a:ext>
            </a:extLst>
          </p:cNvPr>
          <p:cNvSpPr txBox="1"/>
          <p:nvPr/>
        </p:nvSpPr>
        <p:spPr>
          <a:xfrm>
            <a:off x="9005783" y="3313281"/>
            <a:ext cx="836576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1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Loka-</a:t>
            </a:r>
          </a:p>
        </p:txBody>
      </p:sp>
      <p:sp>
        <p:nvSpPr>
          <p:cNvPr id="51" name="TextBox 117">
            <a:extLst>
              <a:ext uri="{FF2B5EF4-FFF2-40B4-BE49-F238E27FC236}">
                <a16:creationId xmlns:a16="http://schemas.microsoft.com/office/drawing/2014/main" id="{28A38C5E-5145-4BE7-90C7-F38504396298}"/>
              </a:ext>
            </a:extLst>
          </p:cNvPr>
          <p:cNvSpPr txBox="1"/>
          <p:nvPr/>
        </p:nvSpPr>
        <p:spPr>
          <a:xfrm>
            <a:off x="10107375" y="3331430"/>
            <a:ext cx="1248932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i="1" spc="300" dirty="0">
                <a:solidFill>
                  <a:schemeClr val="bg1"/>
                </a:solidFill>
                <a:latin typeface="Poppins ExtraLight"/>
              </a:rPr>
              <a:t>Joulu</a:t>
            </a:r>
            <a:r>
              <a:rPr kumimoji="0" lang="fi-FI" sz="1600" b="1" i="1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kuu</a:t>
            </a:r>
          </a:p>
        </p:txBody>
      </p:sp>
      <p:sp>
        <p:nvSpPr>
          <p:cNvPr id="65" name="TextBox 89">
            <a:extLst>
              <a:ext uri="{FF2B5EF4-FFF2-40B4-BE49-F238E27FC236}">
                <a16:creationId xmlns:a16="http://schemas.microsoft.com/office/drawing/2014/main" id="{C01C9CAD-7A64-4F1D-B92F-A166EE7D27A3}"/>
              </a:ext>
            </a:extLst>
          </p:cNvPr>
          <p:cNvSpPr txBox="1"/>
          <p:nvPr/>
        </p:nvSpPr>
        <p:spPr>
          <a:xfrm>
            <a:off x="2733527" y="3727399"/>
            <a:ext cx="24865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Times New Roman" panose="02020603050405020304" pitchFamily="18" charset="0"/>
                <a:cs typeface="Times New Roman" panose="02020603050405020304" pitchFamily="18" charset="0"/>
              </a:rPr>
              <a:t>Aluevaltuutetut</a:t>
            </a:r>
            <a:b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93">
            <a:extLst>
              <a:ext uri="{FF2B5EF4-FFF2-40B4-BE49-F238E27FC236}">
                <a16:creationId xmlns:a16="http://schemas.microsoft.com/office/drawing/2014/main" id="{5F0DE183-FD3C-44D9-A00D-CE1A6B6ECAFF}"/>
              </a:ext>
            </a:extLst>
          </p:cNvPr>
          <p:cNvSpPr txBox="1"/>
          <p:nvPr/>
        </p:nvSpPr>
        <p:spPr>
          <a:xfrm>
            <a:off x="2725263" y="4025877"/>
            <a:ext cx="27366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Missio- ja strategiaehdotusten valmistelu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Times New Roman" panose="02020603050405020304" pitchFamily="18" charset="0"/>
                <a:cs typeface="Times New Roman" panose="02020603050405020304" pitchFamily="18" charset="0"/>
              </a:rPr>
              <a:t>Virtuaalinen aivoriihi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Times New Roman" panose="02020603050405020304" pitchFamily="18" charset="0"/>
                <a:cs typeface="Times New Roman" panose="02020603050405020304" pitchFamily="18" charset="0"/>
              </a:rPr>
              <a:t>Aluevaltuuston työpaja (verkko)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Valtuustoryhmien edustajien haastattelut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60E7AC88-7A0C-4BF2-B09D-4D4C97DE1CEA}"/>
              </a:ext>
            </a:extLst>
          </p:cNvPr>
          <p:cNvSpPr txBox="1"/>
          <p:nvPr/>
        </p:nvSpPr>
        <p:spPr>
          <a:xfrm>
            <a:off x="79854" y="3748457"/>
            <a:ext cx="2432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Palvelualueiden johtoryhmät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Hyvinvointialueen tavoitetila (työpaja)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352A582D-EE09-43C5-953D-21C03390DA45}"/>
              </a:ext>
            </a:extLst>
          </p:cNvPr>
          <p:cNvSpPr txBox="1"/>
          <p:nvPr/>
        </p:nvSpPr>
        <p:spPr>
          <a:xfrm>
            <a:off x="58006" y="4483779"/>
            <a:ext cx="26553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Henkilöstö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Alueen yhteinen arvopohja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ja missio (verkkokysely)</a:t>
            </a:r>
          </a:p>
        </p:txBody>
      </p:sp>
      <p:sp>
        <p:nvSpPr>
          <p:cNvPr id="71" name="Tekstiruutu 70">
            <a:extLst>
              <a:ext uri="{FF2B5EF4-FFF2-40B4-BE49-F238E27FC236}">
                <a16:creationId xmlns:a16="http://schemas.microsoft.com/office/drawing/2014/main" id="{81C1D382-2DBB-455E-88EF-BE91C9C7DDC3}"/>
              </a:ext>
            </a:extLst>
          </p:cNvPr>
          <p:cNvSpPr txBox="1"/>
          <p:nvPr/>
        </p:nvSpPr>
        <p:spPr>
          <a:xfrm>
            <a:off x="41865" y="5245131"/>
            <a:ext cx="25101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Asukkaat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Odotukset hyvinvointialueelle, palvelulupaus (verkkokysely) </a:t>
            </a:r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9DBBCD97-6419-46C4-9F95-5DB1422EF0FD}"/>
              </a:ext>
            </a:extLst>
          </p:cNvPr>
          <p:cNvSpPr txBox="1"/>
          <p:nvPr/>
        </p:nvSpPr>
        <p:spPr>
          <a:xfrm>
            <a:off x="7296242" y="4915469"/>
            <a:ext cx="2295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Vaikuttamistoimielimet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Luonnoksen kommentointi</a:t>
            </a: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5A86C6E1-FC8C-458E-B50E-C852A8BD5D98}"/>
              </a:ext>
            </a:extLst>
          </p:cNvPr>
          <p:cNvSpPr txBox="1"/>
          <p:nvPr/>
        </p:nvSpPr>
        <p:spPr>
          <a:xfrm>
            <a:off x="1052182" y="2927214"/>
            <a:ext cx="282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Ideointi ja aineiston kerääminen</a:t>
            </a:r>
          </a:p>
        </p:txBody>
      </p:sp>
      <p:sp>
        <p:nvSpPr>
          <p:cNvPr id="75" name="Tekstiruutu 74">
            <a:extLst>
              <a:ext uri="{FF2B5EF4-FFF2-40B4-BE49-F238E27FC236}">
                <a16:creationId xmlns:a16="http://schemas.microsoft.com/office/drawing/2014/main" id="{868CB514-43DC-4092-8418-905FC9C512EC}"/>
              </a:ext>
            </a:extLst>
          </p:cNvPr>
          <p:cNvSpPr txBox="1"/>
          <p:nvPr/>
        </p:nvSpPr>
        <p:spPr>
          <a:xfrm>
            <a:off x="4089183" y="2936517"/>
            <a:ext cx="2084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Luonnoksen valmistelu</a:t>
            </a:r>
          </a:p>
        </p:txBody>
      </p:sp>
      <p:sp>
        <p:nvSpPr>
          <p:cNvPr id="78" name="Tekstiruutu 77">
            <a:extLst>
              <a:ext uri="{FF2B5EF4-FFF2-40B4-BE49-F238E27FC236}">
                <a16:creationId xmlns:a16="http://schemas.microsoft.com/office/drawing/2014/main" id="{8CCCE4CC-E275-4B49-AB48-9E24AE005FED}"/>
              </a:ext>
            </a:extLst>
          </p:cNvPr>
          <p:cNvSpPr txBox="1"/>
          <p:nvPr/>
        </p:nvSpPr>
        <p:spPr>
          <a:xfrm>
            <a:off x="6415569" y="2957416"/>
            <a:ext cx="2242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Kommentit ja viimeistely</a:t>
            </a: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5C874AF3-F5EE-4BFF-B80F-8A6321CE5C61}"/>
              </a:ext>
            </a:extLst>
          </p:cNvPr>
          <p:cNvSpPr txBox="1"/>
          <p:nvPr/>
        </p:nvSpPr>
        <p:spPr>
          <a:xfrm>
            <a:off x="9065759" y="2946365"/>
            <a:ext cx="1399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Päätöksenteko</a:t>
            </a:r>
          </a:p>
        </p:txBody>
      </p:sp>
      <p:sp>
        <p:nvSpPr>
          <p:cNvPr id="80" name="Oikea aaltosulje 79">
            <a:extLst>
              <a:ext uri="{FF2B5EF4-FFF2-40B4-BE49-F238E27FC236}">
                <a16:creationId xmlns:a16="http://schemas.microsoft.com/office/drawing/2014/main" id="{4F710C8D-6D42-4E45-8336-0A5A7205F3BA}"/>
              </a:ext>
            </a:extLst>
          </p:cNvPr>
          <p:cNvSpPr/>
          <p:nvPr/>
        </p:nvSpPr>
        <p:spPr>
          <a:xfrm>
            <a:off x="2399084" y="3730805"/>
            <a:ext cx="469189" cy="22765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6AA1564-C33F-4D37-B3E2-825F7B168BBC}"/>
              </a:ext>
            </a:extLst>
          </p:cNvPr>
          <p:cNvSpPr txBox="1">
            <a:spLocks/>
          </p:cNvSpPr>
          <p:nvPr/>
        </p:nvSpPr>
        <p:spPr bwMode="gray">
          <a:xfrm>
            <a:off x="10107375" y="3420170"/>
            <a:ext cx="2314019" cy="1485083"/>
          </a:xfrm>
          <a:prstGeom prst="rect">
            <a:avLst/>
          </a:prstGeom>
          <a:ln>
            <a:noFill/>
          </a:ln>
        </p:spPr>
        <p:txBody>
          <a:bodyPr vert="horz" wrap="square" lIns="0" tIns="1044000" rIns="0" bIns="0" rtlCol="0" anchor="t">
            <a:spAutoFit/>
          </a:bodyPr>
          <a:lstStyle>
            <a:defPPr>
              <a:defRPr lang="en-US"/>
            </a:defPPr>
            <a:lvl2pPr marL="0" lvl="1">
              <a:spcBef>
                <a:spcPts val="1200"/>
              </a:spcBef>
              <a:buSzPct val="100000"/>
              <a:defRPr sz="1200" b="1">
                <a:solidFill>
                  <a:schemeClr val="accent1"/>
                </a:solidFill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i-FI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Aluevaltuusto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 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hyväksyy talousarvion 2023</a:t>
            </a:r>
          </a:p>
        </p:txBody>
      </p:sp>
    </p:spTree>
    <p:extLst>
      <p:ext uri="{BB962C8B-B14F-4D97-AF65-F5344CB8AC3E}">
        <p14:creationId xmlns:p14="http://schemas.microsoft.com/office/powerpoint/2010/main" val="33752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3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2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d.%#m.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110911725556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DIat sinisellä taustalla">
  <a:themeElements>
    <a:clrScheme name="Main T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177C9"/>
      </a:accent1>
      <a:accent2>
        <a:srgbClr val="4177C9"/>
      </a:accent2>
      <a:accent3>
        <a:srgbClr val="F9FAFD"/>
      </a:accent3>
      <a:accent4>
        <a:srgbClr val="8CADDE"/>
      </a:accent4>
      <a:accent5>
        <a:srgbClr val="B3C8E9"/>
      </a:accent5>
      <a:accent6>
        <a:srgbClr val="2E2E2E"/>
      </a:accent6>
      <a:hlink>
        <a:srgbClr val="2E2E2E"/>
      </a:hlink>
      <a:folHlink>
        <a:srgbClr val="4177C9"/>
      </a:folHlink>
    </a:clrScheme>
    <a:fontScheme name="Custom 2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DIat sinisellä taustalla">
  <a:themeElements>
    <a:clrScheme name="Main T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177C9"/>
      </a:accent1>
      <a:accent2>
        <a:srgbClr val="4177C9"/>
      </a:accent2>
      <a:accent3>
        <a:srgbClr val="F9FAFD"/>
      </a:accent3>
      <a:accent4>
        <a:srgbClr val="8CADDE"/>
      </a:accent4>
      <a:accent5>
        <a:srgbClr val="B3C8E9"/>
      </a:accent5>
      <a:accent6>
        <a:srgbClr val="2E2E2E"/>
      </a:accent6>
      <a:hlink>
        <a:srgbClr val="2E2E2E"/>
      </a:hlink>
      <a:folHlink>
        <a:srgbClr val="4177C9"/>
      </a:folHlink>
    </a:clrScheme>
    <a:fontScheme name="Custom 2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DIat sinisellä taustalla">
  <a:themeElements>
    <a:clrScheme name="Main T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177C9"/>
      </a:accent1>
      <a:accent2>
        <a:srgbClr val="4177C9"/>
      </a:accent2>
      <a:accent3>
        <a:srgbClr val="F9FAFD"/>
      </a:accent3>
      <a:accent4>
        <a:srgbClr val="8CADDE"/>
      </a:accent4>
      <a:accent5>
        <a:srgbClr val="B3C8E9"/>
      </a:accent5>
      <a:accent6>
        <a:srgbClr val="2E2E2E"/>
      </a:accent6>
      <a:hlink>
        <a:srgbClr val="2E2E2E"/>
      </a:hlink>
      <a:folHlink>
        <a:srgbClr val="4177C9"/>
      </a:folHlink>
    </a:clrScheme>
    <a:fontScheme name="Custom 2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at sinisellä taustalla">
  <a:themeElements>
    <a:clrScheme name="Main T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177C9"/>
      </a:accent1>
      <a:accent2>
        <a:srgbClr val="4177C9"/>
      </a:accent2>
      <a:accent3>
        <a:srgbClr val="F9FAFD"/>
      </a:accent3>
      <a:accent4>
        <a:srgbClr val="8CADDE"/>
      </a:accent4>
      <a:accent5>
        <a:srgbClr val="B3C8E9"/>
      </a:accent5>
      <a:accent6>
        <a:srgbClr val="2E2E2E"/>
      </a:accent6>
      <a:hlink>
        <a:srgbClr val="2E2E2E"/>
      </a:hlink>
      <a:folHlink>
        <a:srgbClr val="4177C9"/>
      </a:folHlink>
    </a:clrScheme>
    <a:fontScheme name="Custom 2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at sinisellä taustalla">
  <a:themeElements>
    <a:clrScheme name="Main T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177C9"/>
      </a:accent1>
      <a:accent2>
        <a:srgbClr val="4177C9"/>
      </a:accent2>
      <a:accent3>
        <a:srgbClr val="F9FAFD"/>
      </a:accent3>
      <a:accent4>
        <a:srgbClr val="8CADDE"/>
      </a:accent4>
      <a:accent5>
        <a:srgbClr val="B3C8E9"/>
      </a:accent5>
      <a:accent6>
        <a:srgbClr val="2E2E2E"/>
      </a:accent6>
      <a:hlink>
        <a:srgbClr val="2E2E2E"/>
      </a:hlink>
      <a:folHlink>
        <a:srgbClr val="4177C9"/>
      </a:folHlink>
    </a:clrScheme>
    <a:fontScheme name="Custom 2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Iat sinisellä taustalla">
  <a:themeElements>
    <a:clrScheme name="Main T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177C9"/>
      </a:accent1>
      <a:accent2>
        <a:srgbClr val="4177C9"/>
      </a:accent2>
      <a:accent3>
        <a:srgbClr val="F9FAFD"/>
      </a:accent3>
      <a:accent4>
        <a:srgbClr val="8CADDE"/>
      </a:accent4>
      <a:accent5>
        <a:srgbClr val="B3C8E9"/>
      </a:accent5>
      <a:accent6>
        <a:srgbClr val="2E2E2E"/>
      </a:accent6>
      <a:hlink>
        <a:srgbClr val="2E2E2E"/>
      </a:hlink>
      <a:folHlink>
        <a:srgbClr val="4177C9"/>
      </a:folHlink>
    </a:clrScheme>
    <a:fontScheme name="Custom 2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Iat sinisellä taustalla">
  <a:themeElements>
    <a:clrScheme name="Main T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177C9"/>
      </a:accent1>
      <a:accent2>
        <a:srgbClr val="4177C9"/>
      </a:accent2>
      <a:accent3>
        <a:srgbClr val="F9FAFD"/>
      </a:accent3>
      <a:accent4>
        <a:srgbClr val="8CADDE"/>
      </a:accent4>
      <a:accent5>
        <a:srgbClr val="B3C8E9"/>
      </a:accent5>
      <a:accent6>
        <a:srgbClr val="2E2E2E"/>
      </a:accent6>
      <a:hlink>
        <a:srgbClr val="2E2E2E"/>
      </a:hlink>
      <a:folHlink>
        <a:srgbClr val="4177C9"/>
      </a:folHlink>
    </a:clrScheme>
    <a:fontScheme name="Custom 2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98A35F900E1F14F87E1363A3476E7A0" ma:contentTypeVersion="2" ma:contentTypeDescription="Luo uusi asiakirja." ma:contentTypeScope="" ma:versionID="a2aa6e6c9a852027df5addcc82780c69">
  <xsd:schema xmlns:xsd="http://www.w3.org/2001/XMLSchema" xmlns:xs="http://www.w3.org/2001/XMLSchema" xmlns:p="http://schemas.microsoft.com/office/2006/metadata/properties" xmlns:ns2="38626b0c-4d73-4188-b061-81494d702e4c" targetNamespace="http://schemas.microsoft.com/office/2006/metadata/properties" ma:root="true" ma:fieldsID="d0a79164bf21e94f48d12e8ad39e3696" ns2:_="">
    <xsd:import namespace="38626b0c-4d73-4188-b061-81494d702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26b0c-4d73-4188-b061-81494d702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9F2D78-8468-43CB-BF6A-C8905706AE0C}">
  <ds:schemaRefs>
    <ds:schemaRef ds:uri="38626b0c-4d73-4188-b061-81494d702e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62A1980-D82B-4EFF-B6E9-BBC8661568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0BFA90-CB2A-4438-88F8-D8898C36CDA6}">
  <ds:schemaRefs>
    <ds:schemaRef ds:uri="38626b0c-4d73-4188-b061-81494d702e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765</Words>
  <Application>Microsoft Office PowerPoint</Application>
  <PresentationFormat>Laajakuva</PresentationFormat>
  <Paragraphs>141</Paragraphs>
  <Slides>7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15</vt:i4>
      </vt:variant>
      <vt:variant>
        <vt:lpstr>Teema</vt:lpstr>
      </vt:variant>
      <vt:variant>
        <vt:i4>9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32" baseType="lpstr">
      <vt:lpstr>Wingdings 2</vt:lpstr>
      <vt:lpstr>Roboto Light</vt:lpstr>
      <vt:lpstr>Poppins ExtraLight</vt:lpstr>
      <vt:lpstr>Roboto Black</vt:lpstr>
      <vt:lpstr>Montserrat SemiBold</vt:lpstr>
      <vt:lpstr>Montserrat</vt:lpstr>
      <vt:lpstr>Montserrat Medium</vt:lpstr>
      <vt:lpstr>Calibri Light</vt:lpstr>
      <vt:lpstr>Arial</vt:lpstr>
      <vt:lpstr>Calibri Normaali</vt:lpstr>
      <vt:lpstr>Poppins Black</vt:lpstr>
      <vt:lpstr>Poppins SemiBold</vt:lpstr>
      <vt:lpstr>Poppins ExtraBold</vt:lpstr>
      <vt:lpstr>Verdana</vt:lpstr>
      <vt:lpstr>Calibri</vt:lpstr>
      <vt:lpstr>TULsote_ja_rakenneuudistus</vt:lpstr>
      <vt:lpstr>8_DIat sinisellä taustalla</vt:lpstr>
      <vt:lpstr>7_DIat sinisellä taustalla</vt:lpstr>
      <vt:lpstr>9_DIat sinisellä taustalla</vt:lpstr>
      <vt:lpstr>1_DIat sinisellä taustalla</vt:lpstr>
      <vt:lpstr>2_DIat sinisellä taustalla</vt:lpstr>
      <vt:lpstr>3_DIat sinisellä taustalla</vt:lpstr>
      <vt:lpstr>4_DIat sinisellä taustalla</vt:lpstr>
      <vt:lpstr>1_TULsote_ja_rakenneuudistus</vt:lpstr>
      <vt:lpstr>think-cell Slide</vt:lpstr>
      <vt:lpstr>Vantaan ja Keravan hyvinvointialueen strategiaprosessi</vt:lpstr>
      <vt:lpstr>Lainsäädännön edellyttämät strategiset ohjausasiakirjat</vt:lpstr>
      <vt:lpstr>Hyvinvointialuestrategiaan vaikuttavia taustatekijöitä</vt:lpstr>
      <vt:lpstr>Hyvinvointialueen strategian vaiheistus ja syveneminen</vt:lpstr>
      <vt:lpstr>Strategiavalmistelun vuosikello 2022</vt:lpstr>
      <vt:lpstr>Strategiavalmistelun aikataulu 2022, osallisuussuunnitelma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Keponen Matti</dc:creator>
  <cp:lastModifiedBy>Juosila Marianne</cp:lastModifiedBy>
  <cp:revision>3</cp:revision>
  <dcterms:created xsi:type="dcterms:W3CDTF">2020-12-16T08:34:10Z</dcterms:created>
  <dcterms:modified xsi:type="dcterms:W3CDTF">2022-03-08T12:41:44Z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0x010100198A35F900E1F14F87E1363A3476E7A0</vt:lpwstr>
  </property>
  <property fmtid="{D5CDD505-2E9C-101B-9397-08002B2CF9AE}" pid="3" name="_NewReviewCycle">
    <vt:lpwstr/>
  </property>
  <property fmtid="{D5CDD505-2E9C-101B-9397-08002B2CF9AE}" pid="4" name="MSIP_Label_ea60d57e-af5b-4752-ac57-3e4f28ca11dc_Enabled">
    <vt:lpwstr>true</vt:lpwstr>
  </property>
  <property fmtid="{D5CDD505-2E9C-101B-9397-08002B2CF9AE}" pid="5" name="MSIP_Label_ea60d57e-af5b-4752-ac57-3e4f28ca11dc_SetDate">
    <vt:lpwstr>2021-09-29T10:42:36Z</vt:lpwstr>
  </property>
  <property fmtid="{D5CDD505-2E9C-101B-9397-08002B2CF9AE}" pid="6" name="MSIP_Label_ea60d57e-af5b-4752-ac57-3e4f28ca11dc_Method">
    <vt:lpwstr>Standard</vt:lpwstr>
  </property>
  <property fmtid="{D5CDD505-2E9C-101B-9397-08002B2CF9AE}" pid="7" name="MSIP_Label_ea60d57e-af5b-4752-ac57-3e4f28ca11dc_Name">
    <vt:lpwstr>ea60d57e-af5b-4752-ac57-3e4f28ca11dc</vt:lpwstr>
  </property>
  <property fmtid="{D5CDD505-2E9C-101B-9397-08002B2CF9AE}" pid="8" name="MSIP_Label_ea60d57e-af5b-4752-ac57-3e4f28ca11dc_SiteId">
    <vt:lpwstr>36da45f1-dd2c-4d1f-af13-5abe46b99921</vt:lpwstr>
  </property>
  <property fmtid="{D5CDD505-2E9C-101B-9397-08002B2CF9AE}" pid="9" name="MSIP_Label_ea60d57e-af5b-4752-ac57-3e4f28ca11dc_ActionId">
    <vt:lpwstr>a49e90ed-90e1-494d-ae42-cb908c775942</vt:lpwstr>
  </property>
  <property fmtid="{D5CDD505-2E9C-101B-9397-08002B2CF9AE}" pid="10" name="MSIP_Label_ea60d57e-af5b-4752-ac57-3e4f28ca11dc_ContentBits">
    <vt:lpwstr>0</vt:lpwstr>
  </property>
</Properties>
</file>